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sldIdLst>
    <p:sldId id="257" r:id="rId4"/>
    <p:sldId id="258" r:id="rId6"/>
    <p:sldId id="283" r:id="rId7"/>
    <p:sldId id="281" r:id="rId8"/>
    <p:sldId id="284" r:id="rId9"/>
    <p:sldId id="285" r:id="rId10"/>
    <p:sldId id="287" r:id="rId11"/>
    <p:sldId id="305" r:id="rId12"/>
    <p:sldId id="288" r:id="rId13"/>
    <p:sldId id="289" r:id="rId14"/>
    <p:sldId id="303" r:id="rId15"/>
    <p:sldId id="290" r:id="rId16"/>
    <p:sldId id="292" r:id="rId17"/>
    <p:sldId id="293" r:id="rId18"/>
    <p:sldId id="294" r:id="rId19"/>
    <p:sldId id="295" r:id="rId20"/>
    <p:sldId id="297" r:id="rId21"/>
    <p:sldId id="296" r:id="rId22"/>
    <p:sldId id="298" r:id="rId23"/>
    <p:sldId id="304" r:id="rId24"/>
    <p:sldId id="299" r:id="rId25"/>
    <p:sldId id="300" r:id="rId26"/>
    <p:sldId id="301" r:id="rId27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3D63A8"/>
    <a:srgbClr val="5072B1"/>
    <a:srgbClr val="AABC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4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2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1" Type="http://schemas.openxmlformats.org/officeDocument/2006/relationships/tags" Target="tags/tag2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591FC6-2A0E-45AC-9F91-A8DF5E4F24C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DBCE10-FD7D-4045-8619-1EC09413A58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F18A1-8053-474D-8FDD-3E199ABBFDCC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5FD87-093F-4B0C-8C93-FC1EE41EAD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C5AD3-6910-4240-AB9E-911A00854AE7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5FD87-093F-4B0C-8C93-FC1EE41EAD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A8D50-B0B7-485C-88DB-9208EBD5142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5FD87-093F-4B0C-8C93-FC1EE41EAD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A86AE-B8B5-4ACC-A573-3ABB8A93AD4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5FD87-093F-4B0C-8C93-FC1EE41EAD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B4BB7-0D9C-456A-8F9F-AD167C276164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5FD87-093F-4B0C-8C93-FC1EE41EAD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50BB5-1B95-451F-B26E-EA2425EF3460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5FD87-093F-4B0C-8C93-FC1EE41EAD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D7877-24D9-47C2-8B82-9874B9AB873D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5FD87-093F-4B0C-8C93-FC1EE41EAD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40F9E-5DE3-4D8B-BFCC-8039149776F5}" type="datetime1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5FD87-093F-4B0C-8C93-FC1EE41EAD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E13CD-C247-4721-9325-CDC069575D57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5FD87-093F-4B0C-8C93-FC1EE41EAD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2CDB0-852E-4C91-B5F9-B3775856F4FC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5FD87-093F-4B0C-8C93-FC1EE41EAD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0DB92-A718-4121-A705-F3795CEE96A2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5FD87-093F-4B0C-8C93-FC1EE41EAD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3D63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65156-452B-4577-971C-AE41451A55D2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2C45FD87-093F-4B0C-8C93-FC1EE41EADD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1A925-1A1B-4427-815A-2A7153B2941C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5FD87-093F-4B0C-8C93-FC1EE41EAD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11FE3-B194-4E3D-AF65-A4FB20523060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5FD87-093F-4B0C-8C93-FC1EE41EAD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76679-7D1B-45B7-8B9F-207BD6F3F0A3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5FD87-093F-4B0C-8C93-FC1EE41EAD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0A72D-8407-415A-B052-7946B96FA642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5FD87-093F-4B0C-8C93-FC1EE41EAD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F9E6D-530B-4570-9A27-B23693E2BB15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5FD87-093F-4B0C-8C93-FC1EE41EAD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473E5-57EC-484B-AAEA-C42E8555179D}" type="datetime1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5FD87-093F-4B0C-8C93-FC1EE41EAD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18A00-56A2-4B6E-B242-BBD563B0657D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5FD87-093F-4B0C-8C93-FC1EE41EAD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69AB9-FCB0-4B6A-8C55-2D31B18E3C5B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5FD87-093F-4B0C-8C93-FC1EE41EAD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DE5BD-0539-401F-BB02-9DBB106089BE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5FD87-093F-4B0C-8C93-FC1EE41EAD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36A47-D4B8-4650-92DD-0E5D004CC07C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5FD87-093F-4B0C-8C93-FC1EE41EAD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microsoft.com/office/2007/relationships/hdphoto" Target="../media/image2.wdp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LightScreen/>
                    </a14:imgEffect>
                    <a14:imgEffect>
                      <a14:brightnessContrast bright="-40000"/>
                    </a14:imgEffect>
                    <a14:imgEffect>
                      <a14:saturation sat="66000"/>
                    </a14:imgEffect>
                    <a14:imgEffect>
                      <a14:sharpenSoften amoun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>
            <a:fillRect/>
          </a:stretch>
        </p:blipFill>
        <p:spPr>
          <a:xfrm>
            <a:off x="1668483" y="950025"/>
            <a:ext cx="8585692" cy="48294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E13A1-97BC-4DE4-8D5C-E628A5F92419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45FD87-093F-4B0C-8C93-FC1EE41EADD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47498-7ECF-4B36-BD2F-F538DB57413B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45FD87-093F-4B0C-8C93-FC1EE41EADD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hyperlink" Target="https://cfm.uestc.edu.cn/~xiening/" TargetMode="External"/><Relationship Id="rId2" Type="http://schemas.microsoft.com/office/2007/relationships/hdphoto" Target="../media/image2.wdp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9.png"/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Texturizer/>
                    </a14:imgEffect>
                    <a14:imgEffect>
                      <a14:brightnessContrast bright="-40000"/>
                    </a14:imgEffect>
                    <a14:imgEffect>
                      <a14:saturation sat="66000"/>
                    </a14:imgEffect>
                    <a14:imgEffect>
                      <a14:sharpenSoften amoun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>
            <a:fillRect/>
          </a:stretch>
        </p:blipFill>
        <p:spPr>
          <a:xfrm>
            <a:off x="1668483" y="950025"/>
            <a:ext cx="8585692" cy="48294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标题 1"/>
          <p:cNvSpPr txBox="1"/>
          <p:nvPr/>
        </p:nvSpPr>
        <p:spPr>
          <a:xfrm rot="21203955">
            <a:off x="1352963" y="1832832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2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彩云" panose="02010800040101010101" pitchFamily="2" charset="-122"/>
                <a:ea typeface="华文彩云" panose="02010800040101010101" pitchFamily="2" charset="-122"/>
              </a:rPr>
              <a:t>游戏策划</a:t>
            </a:r>
            <a:r>
              <a:rPr lang="zh-CN" alt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2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彩云" panose="02010800040101010101" pitchFamily="2" charset="-122"/>
                <a:ea typeface="华文彩云" panose="02010800040101010101" pitchFamily="2" charset="-122"/>
              </a:rPr>
              <a:t>案怎么</a:t>
            </a:r>
            <a:r>
              <a:rPr lang="zh-CN" alt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2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彩云" panose="02010800040101010101" pitchFamily="2" charset="-122"/>
                <a:ea typeface="华文彩云" panose="02010800040101010101" pitchFamily="2" charset="-122"/>
              </a:rPr>
              <a:t>写</a:t>
            </a:r>
            <a:endParaRPr lang="zh-CN" altLang="en-US" sz="7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bg2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469544" y="5884926"/>
            <a:ext cx="47224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b="1" i="0" dirty="0">
                <a:solidFill>
                  <a:schemeClr val="bg1"/>
                </a:solidFill>
                <a:effectLst/>
                <a:latin typeface="Lucida Sans Unicode" panose="020B0602030504020204" pitchFamily="34" charset="0"/>
              </a:rPr>
              <a:t>谢宁</a:t>
            </a:r>
            <a:r>
              <a:rPr lang="en-US" altLang="zh-CN" b="1" i="0" dirty="0">
                <a:solidFill>
                  <a:schemeClr val="bg1"/>
                </a:solidFill>
                <a:effectLst/>
                <a:latin typeface="Lucida Sans Unicode" panose="020B0602030504020204" pitchFamily="34" charset="0"/>
              </a:rPr>
              <a:t>(Ning </a:t>
            </a:r>
            <a:r>
              <a:rPr lang="en-US" altLang="zh-CN" b="1" i="0" dirty="0" err="1">
                <a:solidFill>
                  <a:schemeClr val="bg1"/>
                </a:solidFill>
                <a:effectLst/>
                <a:latin typeface="Lucida Sans Unicode" panose="020B0602030504020204" pitchFamily="34" charset="0"/>
              </a:rPr>
              <a:t>Xie</a:t>
            </a:r>
            <a:r>
              <a:rPr lang="en-US" altLang="zh-CN" b="1" i="0" dirty="0">
                <a:solidFill>
                  <a:schemeClr val="bg1"/>
                </a:solidFill>
                <a:effectLst/>
                <a:latin typeface="Lucida Sans Unicode" panose="020B0602030504020204" pitchFamily="34" charset="0"/>
              </a:rPr>
              <a:t>)</a:t>
            </a:r>
            <a:endParaRPr lang="zh-CN" altLang="en-US" b="0" i="0" dirty="0">
              <a:solidFill>
                <a:schemeClr val="bg1"/>
              </a:solidFill>
              <a:effectLst/>
              <a:latin typeface="Lucida Sans Unicode" panose="020B0602030504020204" pitchFamily="34" charset="0"/>
            </a:endParaRPr>
          </a:p>
          <a:p>
            <a:pPr algn="r"/>
            <a:r>
              <a:rPr lang="zh-CN" altLang="en-US" b="0" i="0" cap="all" dirty="0">
                <a:solidFill>
                  <a:schemeClr val="bg1"/>
                </a:solidFill>
                <a:effectLst/>
                <a:latin typeface="Lucida Sans Unicode" panose="020B0602030504020204" pitchFamily="34" charset="0"/>
              </a:rPr>
              <a:t>电子科技大学 计算机学院 未来媒体研究中心</a:t>
            </a:r>
            <a:endParaRPr lang="en-US" altLang="zh-CN" b="0" i="0" cap="all" dirty="0">
              <a:solidFill>
                <a:schemeClr val="bg1"/>
              </a:solidFill>
              <a:effectLst/>
              <a:latin typeface="Lucida Sans Unicode" panose="020B0602030504020204" pitchFamily="34" charset="0"/>
            </a:endParaRPr>
          </a:p>
          <a:p>
            <a:pPr algn="r"/>
            <a:r>
              <a:rPr lang="en-US" altLang="zh-CN" dirty="0">
                <a:solidFill>
                  <a:schemeClr val="bg1"/>
                </a:solidFill>
                <a:hlinkClick r:id="rId3"/>
              </a:rPr>
              <a:t>[Ning </a:t>
            </a:r>
            <a:r>
              <a:rPr lang="en-US" altLang="zh-CN" dirty="0" err="1">
                <a:solidFill>
                  <a:schemeClr val="bg1"/>
                </a:solidFill>
                <a:hlinkClick r:id="rId3"/>
              </a:rPr>
              <a:t>Xie's</a:t>
            </a:r>
            <a:r>
              <a:rPr lang="en-US" altLang="zh-CN" dirty="0">
                <a:solidFill>
                  <a:schemeClr val="bg1"/>
                </a:solidFill>
                <a:hlinkClick r:id="rId3"/>
              </a:rPr>
              <a:t> Web Page] (uestc.edu.cn)</a:t>
            </a:r>
            <a:endParaRPr lang="zh-CN" altLang="en-US" b="0" i="0" cap="all" dirty="0">
              <a:solidFill>
                <a:schemeClr val="bg1"/>
              </a:solidFill>
              <a:effectLst/>
              <a:latin typeface="Lucida Sans Unicode" panose="020B0602030504020204" pitchFamily="34" charset="0"/>
            </a:endParaRPr>
          </a:p>
        </p:txBody>
      </p:sp>
      <p:sp>
        <p:nvSpPr>
          <p:cNvPr id="7" name="标题 1"/>
          <p:cNvSpPr txBox="1"/>
          <p:nvPr/>
        </p:nvSpPr>
        <p:spPr>
          <a:xfrm rot="21203955">
            <a:off x="6849091" y="3229021"/>
            <a:ext cx="3556587" cy="6113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2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彩云" panose="02010800040101010101" pitchFamily="2" charset="-122"/>
                <a:ea typeface="华文彩云" panose="02010800040101010101" pitchFamily="2" charset="-122"/>
              </a:rPr>
              <a:t>2024.5.15</a:t>
            </a:r>
            <a:endParaRPr lang="zh-CN" altLang="en-US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bg2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5FD87-093F-4B0C-8C93-FC1EE41EAD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2C45FD87-093F-4B0C-8C93-FC1EE41EADDD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游戏策划案的具体细节</a:t>
            </a:r>
            <a:r>
              <a:rPr lang="en-US" altLang="zh-CN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——</a:t>
            </a:r>
            <a:r>
              <a:rPr lang="zh-CN" alt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概述</a:t>
            </a:r>
            <a:endParaRPr lang="zh-CN" altLang="en-US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6375" y="3030855"/>
            <a:ext cx="7432675" cy="307149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39750" y="1217930"/>
            <a:ext cx="2869565" cy="15233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>
                <a:solidFill>
                  <a:schemeClr val="bg1"/>
                </a:solidFill>
              </a:rPr>
              <a:t>要做一个什么样的游戏：</a:t>
            </a:r>
            <a:endParaRPr lang="zh-CN" altLang="en-US" b="1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游戏</a:t>
            </a:r>
            <a:r>
              <a:rPr lang="zh-CN" altLang="en-US">
                <a:solidFill>
                  <a:schemeClr val="bg1"/>
                </a:solidFill>
              </a:rPr>
              <a:t>名称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一句话</a:t>
            </a:r>
            <a:r>
              <a:rPr lang="zh-CN" altLang="en-US">
                <a:solidFill>
                  <a:schemeClr val="bg1"/>
                </a:solidFill>
              </a:rPr>
              <a:t>概括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游戏</a:t>
            </a:r>
            <a:r>
              <a:rPr lang="zh-CN" altLang="en-US">
                <a:solidFill>
                  <a:schemeClr val="bg1"/>
                </a:solidFill>
              </a:rPr>
              <a:t>类型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运行</a:t>
            </a:r>
            <a:r>
              <a:rPr lang="zh-CN" altLang="en-US">
                <a:solidFill>
                  <a:schemeClr val="bg1"/>
                </a:solidFill>
              </a:rPr>
              <a:t>环境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bg1"/>
                </a:solidFill>
              </a:rPr>
              <a:t>……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219450" y="1217930"/>
            <a:ext cx="2869565" cy="15233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>
                <a:solidFill>
                  <a:schemeClr val="bg1"/>
                </a:solidFill>
              </a:rPr>
              <a:t>核心体验</a:t>
            </a:r>
            <a:r>
              <a:rPr lang="en-US" altLang="zh-CN" b="1">
                <a:solidFill>
                  <a:schemeClr val="bg1"/>
                </a:solidFill>
              </a:rPr>
              <a:t>/</a:t>
            </a:r>
            <a:r>
              <a:rPr lang="zh-CN" altLang="en-US" b="1">
                <a:solidFill>
                  <a:schemeClr val="bg1"/>
                </a:solidFill>
              </a:rPr>
              <a:t>设计目的：</a:t>
            </a:r>
            <a:endParaRPr lang="zh-CN" altLang="en-US" b="1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bg1"/>
                </a:solidFill>
              </a:rPr>
              <a:t>eg.</a:t>
            </a:r>
            <a:r>
              <a:rPr lang="zh-CN" altLang="en-US">
                <a:solidFill>
                  <a:schemeClr val="bg1"/>
                </a:solidFill>
              </a:rPr>
              <a:t>顺滑操作</a:t>
            </a:r>
            <a:r>
              <a:rPr lang="zh-CN" altLang="en-US">
                <a:solidFill>
                  <a:schemeClr val="bg1"/>
                </a:solidFill>
              </a:rPr>
              <a:t>体验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bg1"/>
                </a:solidFill>
                <a:sym typeface="+mn-ea"/>
              </a:rPr>
              <a:t>eg.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宏大的故事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设定</a:t>
            </a:r>
            <a:endParaRPr lang="zh-CN" altLang="en-US">
              <a:solidFill>
                <a:schemeClr val="bg1"/>
              </a:solidFill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bg1"/>
                </a:solidFill>
                <a:sym typeface="+mn-ea"/>
              </a:rPr>
              <a:t>eg.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包爽的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成长系统</a:t>
            </a:r>
            <a:endParaRPr lang="zh-CN" altLang="en-US">
              <a:solidFill>
                <a:schemeClr val="bg1"/>
              </a:solidFill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bg1"/>
                </a:solidFill>
                <a:sym typeface="+mn-ea"/>
              </a:rPr>
              <a:t>……</a:t>
            </a:r>
            <a:endParaRPr lang="en-US" altLang="zh-CN">
              <a:solidFill>
                <a:schemeClr val="bg1"/>
              </a:solidFill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8425" y="1416050"/>
            <a:ext cx="4279900" cy="4686300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 flipV="1">
            <a:off x="3659505" y="4909185"/>
            <a:ext cx="700405" cy="31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V="1">
            <a:off x="4907915" y="4754245"/>
            <a:ext cx="700405" cy="31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371475" y="4915535"/>
            <a:ext cx="994410" cy="444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2C45FD87-093F-4B0C-8C93-FC1EE41EADDD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游戏策划案的构成</a:t>
            </a:r>
            <a:r>
              <a:rPr lang="en-US" altLang="zh-CN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——</a:t>
            </a:r>
            <a:r>
              <a:rPr lang="zh-CN" alt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以课程</a:t>
            </a:r>
            <a:r>
              <a:rPr lang="zh-CN" alt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为例</a:t>
            </a:r>
            <a:endParaRPr lang="zh-CN" altLang="en-US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96850" y="1601470"/>
            <a:ext cx="3361055" cy="512064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52120" y="1703705"/>
            <a:ext cx="2869565" cy="4552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accent1"/>
                </a:solidFill>
              </a:rPr>
              <a:t>整体概述</a:t>
            </a:r>
            <a:endParaRPr lang="zh-CN" altLang="en-US" sz="2400" b="1">
              <a:solidFill>
                <a:schemeClr val="accent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8610600" y="1583690"/>
            <a:ext cx="3361055" cy="513778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8865870" y="1685925"/>
            <a:ext cx="2869565" cy="4552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accent1"/>
                </a:solidFill>
              </a:rPr>
              <a:t>施行</a:t>
            </a:r>
            <a:r>
              <a:rPr lang="en-US" altLang="zh-CN" sz="2400" b="1">
                <a:solidFill>
                  <a:schemeClr val="accent1"/>
                </a:solidFill>
              </a:rPr>
              <a:t>/</a:t>
            </a:r>
            <a:r>
              <a:rPr lang="zh-CN" altLang="en-US" sz="2400" b="1">
                <a:solidFill>
                  <a:schemeClr val="accent1"/>
                </a:solidFill>
              </a:rPr>
              <a:t>资源</a:t>
            </a:r>
            <a:r>
              <a:rPr lang="zh-CN" altLang="en-US" sz="2400" b="1">
                <a:solidFill>
                  <a:schemeClr val="accent1"/>
                </a:solidFill>
              </a:rPr>
              <a:t>需求</a:t>
            </a:r>
            <a:endParaRPr lang="zh-CN" altLang="en-US" sz="2400" b="1">
              <a:solidFill>
                <a:schemeClr val="accent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63550" y="3325495"/>
            <a:ext cx="2869565" cy="15233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>
                <a:solidFill>
                  <a:schemeClr val="bg1"/>
                </a:solidFill>
              </a:rPr>
              <a:t>要做一个什么样的游戏：</a:t>
            </a:r>
            <a:endParaRPr lang="zh-CN" altLang="en-US" b="1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游戏</a:t>
            </a:r>
            <a:r>
              <a:rPr lang="zh-CN" altLang="en-US">
                <a:solidFill>
                  <a:schemeClr val="bg1"/>
                </a:solidFill>
              </a:rPr>
              <a:t>名称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一句话</a:t>
            </a:r>
            <a:r>
              <a:rPr lang="zh-CN" altLang="en-US">
                <a:solidFill>
                  <a:schemeClr val="bg1"/>
                </a:solidFill>
              </a:rPr>
              <a:t>概括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游戏</a:t>
            </a:r>
            <a:r>
              <a:rPr lang="zh-CN" altLang="en-US">
                <a:solidFill>
                  <a:schemeClr val="bg1"/>
                </a:solidFill>
              </a:rPr>
              <a:t>类型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运行</a:t>
            </a:r>
            <a:r>
              <a:rPr lang="zh-CN" altLang="en-US">
                <a:solidFill>
                  <a:schemeClr val="bg1"/>
                </a:solidFill>
              </a:rPr>
              <a:t>环境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bg1"/>
                </a:solidFill>
              </a:rPr>
              <a:t>……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25475" y="661670"/>
            <a:ext cx="608266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>
                <a:solidFill>
                  <a:schemeClr val="bg1"/>
                </a:solidFill>
              </a:rPr>
              <a:t>游戏开发周期：</a:t>
            </a:r>
            <a:r>
              <a:rPr lang="zh-CN" altLang="en-US">
                <a:solidFill>
                  <a:schemeClr val="bg1"/>
                </a:solidFill>
              </a:rPr>
              <a:t>初期，不涉及迭代开发</a:t>
            </a:r>
            <a:r>
              <a:rPr lang="zh-CN" altLang="en-US">
                <a:solidFill>
                  <a:schemeClr val="bg1"/>
                </a:solidFill>
              </a:rPr>
              <a:t>过程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>
                <a:solidFill>
                  <a:schemeClr val="bg1"/>
                </a:solidFill>
              </a:rPr>
              <a:t>项目规模：</a:t>
            </a:r>
            <a:r>
              <a:rPr lang="zh-CN" altLang="en-US">
                <a:solidFill>
                  <a:schemeClr val="bg1"/>
                </a:solidFill>
              </a:rPr>
              <a:t>小</a:t>
            </a:r>
            <a:r>
              <a:rPr lang="en-US" altLang="zh-CN">
                <a:solidFill>
                  <a:schemeClr val="bg1"/>
                </a:solidFill>
              </a:rPr>
              <a:t>/mini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>
                <a:solidFill>
                  <a:schemeClr val="bg1"/>
                </a:solidFill>
              </a:rPr>
              <a:t>观看策划案的角色：</a:t>
            </a:r>
            <a:r>
              <a:rPr lang="zh-CN" altLang="en-US">
                <a:solidFill>
                  <a:schemeClr val="bg1"/>
                </a:solidFill>
              </a:rPr>
              <a:t>老师，合作同学（开发同学）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63550" y="4919345"/>
            <a:ext cx="2869565" cy="15233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>
                <a:solidFill>
                  <a:schemeClr val="bg1"/>
                </a:solidFill>
              </a:rPr>
              <a:t>核心体验</a:t>
            </a:r>
            <a:r>
              <a:rPr lang="en-US" altLang="zh-CN" b="1">
                <a:solidFill>
                  <a:schemeClr val="bg1"/>
                </a:solidFill>
              </a:rPr>
              <a:t>/</a:t>
            </a:r>
            <a:r>
              <a:rPr lang="zh-CN" altLang="en-US" b="1">
                <a:solidFill>
                  <a:schemeClr val="bg1"/>
                </a:solidFill>
              </a:rPr>
              <a:t>设计目的：</a:t>
            </a:r>
            <a:endParaRPr lang="zh-CN" altLang="en-US" b="1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bg1"/>
                </a:solidFill>
              </a:rPr>
              <a:t>eg.</a:t>
            </a:r>
            <a:r>
              <a:rPr lang="zh-CN" altLang="en-US">
                <a:solidFill>
                  <a:schemeClr val="bg1"/>
                </a:solidFill>
              </a:rPr>
              <a:t>顺滑操作</a:t>
            </a:r>
            <a:r>
              <a:rPr lang="zh-CN" altLang="en-US">
                <a:solidFill>
                  <a:schemeClr val="bg1"/>
                </a:solidFill>
              </a:rPr>
              <a:t>体验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bg1"/>
                </a:solidFill>
                <a:sym typeface="+mn-ea"/>
              </a:rPr>
              <a:t>eg.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宏大的故事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设定</a:t>
            </a:r>
            <a:endParaRPr lang="zh-CN" altLang="en-US">
              <a:solidFill>
                <a:schemeClr val="bg1"/>
              </a:solidFill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bg1"/>
                </a:solidFill>
                <a:sym typeface="+mn-ea"/>
              </a:rPr>
              <a:t>eg.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包爽的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成长系统</a:t>
            </a:r>
            <a:endParaRPr lang="zh-CN" altLang="en-US">
              <a:solidFill>
                <a:schemeClr val="bg1"/>
              </a:solidFill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bg1"/>
                </a:solidFill>
                <a:sym typeface="+mn-ea"/>
              </a:rPr>
              <a:t>……</a:t>
            </a:r>
            <a:endParaRPr lang="en-US" altLang="zh-CN">
              <a:solidFill>
                <a:schemeClr val="bg1"/>
              </a:solidFill>
              <a:sym typeface="+mn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733165" y="1600835"/>
            <a:ext cx="4732655" cy="5743575"/>
            <a:chOff x="6629" y="2522"/>
            <a:chExt cx="7453" cy="9045"/>
          </a:xfrm>
        </p:grpSpPr>
        <p:grpSp>
          <p:nvGrpSpPr>
            <p:cNvPr id="18" name="组合 17"/>
            <p:cNvGrpSpPr/>
            <p:nvPr/>
          </p:nvGrpSpPr>
          <p:grpSpPr>
            <a:xfrm>
              <a:off x="6629" y="2522"/>
              <a:ext cx="7453" cy="8064"/>
              <a:chOff x="6629" y="2522"/>
              <a:chExt cx="7453" cy="8064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6629" y="2522"/>
                <a:ext cx="7453" cy="8064"/>
              </a:xfrm>
              <a:prstGeom prst="rect">
                <a:avLst/>
              </a:prstGeom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7031" y="2683"/>
                <a:ext cx="6817" cy="7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r>
                  <a:rPr lang="zh-CN" altLang="en-US" sz="2400" b="1">
                    <a:solidFill>
                      <a:schemeClr val="accent1"/>
                    </a:solidFill>
                  </a:rPr>
                  <a:t>设计</a:t>
                </a:r>
                <a:r>
                  <a:rPr lang="zh-CN" altLang="en-US" sz="2400" b="1">
                    <a:solidFill>
                      <a:schemeClr val="accent1"/>
                    </a:solidFill>
                  </a:rPr>
                  <a:t>细节</a:t>
                </a:r>
                <a:endParaRPr lang="zh-CN" altLang="en-US" sz="2400" b="1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6860" y="3429"/>
              <a:ext cx="6987" cy="23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indent="0">
                <a:buFont typeface="Arial" panose="020B0604020202020204" pitchFamily="34" charset="0"/>
                <a:buNone/>
              </a:pPr>
              <a:r>
                <a:rPr lang="zh-CN" altLang="en-US" b="1">
                  <a:solidFill>
                    <a:schemeClr val="bg1"/>
                  </a:solidFill>
                </a:rPr>
                <a:t>世界观设定：</a:t>
              </a:r>
              <a:endParaRPr lang="zh-CN" altLang="en-US" b="1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u="sng">
                  <a:solidFill>
                    <a:schemeClr val="bg1"/>
                  </a:solidFill>
                </a:rPr>
                <a:t>设计目的</a:t>
              </a:r>
              <a:r>
                <a:rPr lang="en-US" altLang="zh-CN" u="sng">
                  <a:solidFill>
                    <a:schemeClr val="bg1"/>
                  </a:solidFill>
                </a:rPr>
                <a:t>/</a:t>
              </a:r>
              <a:r>
                <a:rPr lang="zh-CN" altLang="en-US" u="sng">
                  <a:solidFill>
                    <a:schemeClr val="bg1"/>
                  </a:solidFill>
                </a:rPr>
                <a:t>概述</a:t>
              </a:r>
              <a:endParaRPr lang="zh-CN" altLang="en-US" u="sng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>
                  <a:solidFill>
                    <a:schemeClr val="bg1"/>
                  </a:solidFill>
                </a:rPr>
                <a:t>故事背景</a:t>
              </a:r>
              <a:r>
                <a:rPr lang="en-US" altLang="zh-CN">
                  <a:solidFill>
                    <a:schemeClr val="bg1"/>
                  </a:solidFill>
                </a:rPr>
                <a:t>/</a:t>
              </a:r>
              <a:r>
                <a:rPr lang="zh-CN" altLang="en-US">
                  <a:solidFill>
                    <a:schemeClr val="bg1"/>
                  </a:solidFill>
                </a:rPr>
                <a:t>故事</a:t>
              </a:r>
              <a:r>
                <a:rPr lang="zh-CN" altLang="en-US">
                  <a:solidFill>
                    <a:schemeClr val="bg1"/>
                  </a:solidFill>
                </a:rPr>
                <a:t>历史</a:t>
              </a:r>
              <a:endParaRPr lang="zh-CN" altLang="en-US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>
                  <a:solidFill>
                    <a:schemeClr val="bg1"/>
                  </a:solidFill>
                </a:rPr>
                <a:t>人物设定</a:t>
              </a:r>
              <a:r>
                <a:rPr lang="en-US" altLang="zh-CN">
                  <a:solidFill>
                    <a:schemeClr val="bg1"/>
                  </a:solidFill>
                </a:rPr>
                <a:t>/</a:t>
              </a:r>
              <a:r>
                <a:rPr lang="zh-CN" altLang="en-US">
                  <a:solidFill>
                    <a:schemeClr val="bg1"/>
                  </a:solidFill>
                </a:rPr>
                <a:t>人物</a:t>
              </a:r>
              <a:r>
                <a:rPr lang="zh-CN" altLang="en-US">
                  <a:solidFill>
                    <a:schemeClr val="bg1"/>
                  </a:solidFill>
                </a:rPr>
                <a:t>小传</a:t>
              </a:r>
              <a:endParaRPr lang="zh-CN" altLang="en-US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>
                  <a:solidFill>
                    <a:schemeClr val="bg1"/>
                  </a:solidFill>
                </a:rPr>
                <a:t>叙事设计</a:t>
              </a:r>
              <a:r>
                <a:rPr lang="en-US" altLang="zh-CN">
                  <a:solidFill>
                    <a:schemeClr val="bg1"/>
                  </a:solidFill>
                </a:rPr>
                <a:t>/</a:t>
              </a:r>
              <a:r>
                <a:rPr lang="zh-CN" altLang="en-US">
                  <a:solidFill>
                    <a:schemeClr val="bg1"/>
                  </a:solidFill>
                </a:rPr>
                <a:t>任务</a:t>
              </a:r>
              <a:r>
                <a:rPr lang="zh-CN" altLang="en-US">
                  <a:solidFill>
                    <a:schemeClr val="bg1"/>
                  </a:solidFill>
                </a:rPr>
                <a:t>设计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6861" y="5607"/>
              <a:ext cx="7092" cy="23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indent="0">
                <a:buFont typeface="Arial" panose="020B0604020202020204" pitchFamily="34" charset="0"/>
                <a:buNone/>
              </a:pPr>
              <a:r>
                <a:rPr lang="zh-CN" altLang="en-US" b="1">
                  <a:solidFill>
                    <a:schemeClr val="bg1"/>
                  </a:solidFill>
                </a:rPr>
                <a:t>玩法设计：</a:t>
              </a:r>
              <a:endParaRPr lang="zh-CN" altLang="en-US" b="1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u="sng">
                  <a:solidFill>
                    <a:schemeClr val="bg1"/>
                  </a:solidFill>
                  <a:sym typeface="+mn-ea"/>
                </a:rPr>
                <a:t>设计目的</a:t>
              </a:r>
              <a:r>
                <a:rPr lang="en-US" altLang="zh-CN" u="sng">
                  <a:solidFill>
                    <a:schemeClr val="bg1"/>
                  </a:solidFill>
                  <a:sym typeface="+mn-ea"/>
                </a:rPr>
                <a:t>/</a:t>
              </a:r>
              <a:r>
                <a:rPr lang="zh-CN" altLang="en-US" u="sng">
                  <a:solidFill>
                    <a:schemeClr val="bg1"/>
                  </a:solidFill>
                  <a:sym typeface="+mn-ea"/>
                </a:rPr>
                <a:t>概述</a:t>
              </a:r>
              <a:endParaRPr lang="zh-CN" altLang="en-US" b="1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>
                  <a:solidFill>
                    <a:schemeClr val="bg1"/>
                  </a:solidFill>
                </a:rPr>
                <a:t>游戏规则</a:t>
              </a:r>
              <a:endParaRPr lang="zh-CN" altLang="en-US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>
                  <a:solidFill>
                    <a:schemeClr val="bg1"/>
                  </a:solidFill>
                </a:rPr>
                <a:t>人物能力</a:t>
              </a:r>
              <a:r>
                <a:rPr lang="en-US" altLang="zh-CN">
                  <a:solidFill>
                    <a:schemeClr val="bg1"/>
                  </a:solidFill>
                </a:rPr>
                <a:t>/</a:t>
              </a:r>
              <a:r>
                <a:rPr lang="zh-CN" altLang="en-US">
                  <a:solidFill>
                    <a:schemeClr val="bg1"/>
                  </a:solidFill>
                </a:rPr>
                <a:t>战斗能力</a:t>
              </a:r>
              <a:r>
                <a:rPr lang="en-US" altLang="zh-CN">
                  <a:solidFill>
                    <a:schemeClr val="bg1"/>
                  </a:solidFill>
                </a:rPr>
                <a:t>/...</a:t>
              </a:r>
              <a:endParaRPr lang="en-US" altLang="zh-CN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>
                  <a:solidFill>
                    <a:schemeClr val="bg1"/>
                  </a:solidFill>
                </a:rPr>
                <a:t>关卡设计（地图设计，流程设计</a:t>
              </a:r>
              <a:r>
                <a:rPr lang="en-US" altLang="zh-CN">
                  <a:solidFill>
                    <a:schemeClr val="bg1"/>
                  </a:solidFill>
                </a:rPr>
                <a:t>,</a:t>
              </a:r>
              <a:r>
                <a:rPr lang="zh-CN" altLang="en-US">
                  <a:solidFill>
                    <a:schemeClr val="bg1"/>
                  </a:solidFill>
                </a:rPr>
                <a:t>怪物设计，道具设计，图素设计</a:t>
              </a:r>
              <a:r>
                <a:rPr lang="en-US" altLang="zh-CN">
                  <a:solidFill>
                    <a:schemeClr val="bg1"/>
                  </a:solidFill>
                </a:rPr>
                <a:t>……</a:t>
              </a:r>
              <a:r>
                <a:rPr lang="zh-CN" altLang="en-US">
                  <a:solidFill>
                    <a:schemeClr val="bg1"/>
                  </a:solidFill>
                </a:rPr>
                <a:t>）</a:t>
              </a:r>
              <a:endParaRPr lang="zh-CN" altLang="en-US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>
                  <a:solidFill>
                    <a:schemeClr val="bg1"/>
                  </a:solidFill>
                </a:rPr>
                <a:t>系统设计</a:t>
              </a:r>
              <a:endParaRPr lang="zh-CN" altLang="en-US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>
                  <a:solidFill>
                    <a:schemeClr val="bg1"/>
                  </a:solidFill>
                </a:rPr>
                <a:t>数值设计</a:t>
              </a:r>
              <a:r>
                <a:rPr lang="en-US" altLang="zh-CN">
                  <a:solidFill>
                    <a:schemeClr val="bg1"/>
                  </a:solidFill>
                </a:rPr>
                <a:t>……</a:t>
              </a:r>
              <a:endParaRPr lang="zh-CN" altLang="en-US">
                <a:solidFill>
                  <a:schemeClr val="bg1"/>
                </a:solidFill>
              </a:endParaRPr>
            </a:p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6862" y="9168"/>
              <a:ext cx="7092" cy="23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indent="0">
                <a:buFont typeface="Arial" panose="020B0604020202020204" pitchFamily="34" charset="0"/>
                <a:buNone/>
              </a:pPr>
              <a:r>
                <a:rPr lang="zh-CN" altLang="en-US" b="1">
                  <a:solidFill>
                    <a:schemeClr val="bg1"/>
                  </a:solidFill>
                </a:rPr>
                <a:t>界面设计：</a:t>
              </a:r>
              <a:endParaRPr lang="zh-CN" altLang="en-US" b="1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u="sng">
                  <a:solidFill>
                    <a:schemeClr val="bg1"/>
                  </a:solidFill>
                  <a:sym typeface="+mn-ea"/>
                </a:rPr>
                <a:t>设计目的</a:t>
              </a:r>
              <a:r>
                <a:rPr lang="en-US" altLang="zh-CN" u="sng">
                  <a:solidFill>
                    <a:schemeClr val="bg1"/>
                  </a:solidFill>
                  <a:sym typeface="+mn-ea"/>
                </a:rPr>
                <a:t>/</a:t>
              </a:r>
              <a:r>
                <a:rPr lang="zh-CN" altLang="en-US" u="sng">
                  <a:solidFill>
                    <a:schemeClr val="bg1"/>
                  </a:solidFill>
                  <a:sym typeface="+mn-ea"/>
                </a:rPr>
                <a:t>概述</a:t>
              </a:r>
              <a:endParaRPr lang="zh-CN" altLang="en-US" b="1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>
                  <a:solidFill>
                    <a:schemeClr val="bg1"/>
                  </a:solidFill>
                </a:rPr>
                <a:t>界面原型（布局，功能，跳转逻辑，</a:t>
              </a:r>
              <a:r>
                <a:rPr lang="en-US" altLang="zh-CN">
                  <a:solidFill>
                    <a:schemeClr val="bg1"/>
                  </a:solidFill>
                </a:rPr>
                <a:t>……</a:t>
              </a:r>
              <a:r>
                <a:rPr lang="zh-CN" altLang="en-US">
                  <a:solidFill>
                    <a:schemeClr val="bg1"/>
                  </a:solidFill>
                </a:rPr>
                <a:t>）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8681085" y="2152015"/>
            <a:ext cx="4436745" cy="15233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>
              <a:buFont typeface="Arial" panose="020B0604020202020204" pitchFamily="34" charset="0"/>
              <a:buNone/>
            </a:pPr>
            <a:r>
              <a:rPr lang="zh-CN" altLang="en-US" b="1">
                <a:solidFill>
                  <a:schemeClr val="bg1"/>
                </a:solidFill>
              </a:rPr>
              <a:t>程序：</a:t>
            </a:r>
            <a:endParaRPr lang="zh-CN" altLang="en-US" b="1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流程模块</a:t>
            </a:r>
            <a:r>
              <a:rPr lang="zh-CN" altLang="en-US">
                <a:solidFill>
                  <a:schemeClr val="bg1"/>
                </a:solidFill>
              </a:rPr>
              <a:t>需求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战斗模块</a:t>
            </a:r>
            <a:r>
              <a:rPr lang="zh-CN" altLang="en-US">
                <a:solidFill>
                  <a:schemeClr val="bg1"/>
                </a:solidFill>
              </a:rPr>
              <a:t>需求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关卡模块</a:t>
            </a:r>
            <a:r>
              <a:rPr lang="zh-CN" altLang="en-US">
                <a:solidFill>
                  <a:schemeClr val="bg1"/>
                </a:solidFill>
              </a:rPr>
              <a:t>需求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界面模块</a:t>
            </a:r>
            <a:r>
              <a:rPr lang="zh-CN" altLang="en-US">
                <a:solidFill>
                  <a:schemeClr val="bg1"/>
                </a:solidFill>
              </a:rPr>
              <a:t>需求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bg1"/>
                </a:solidFill>
              </a:rPr>
              <a:t>……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706485" y="3802380"/>
            <a:ext cx="4436745" cy="15233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>
              <a:buFont typeface="Arial" panose="020B0604020202020204" pitchFamily="34" charset="0"/>
              <a:buNone/>
            </a:pPr>
            <a:r>
              <a:rPr lang="zh-CN" altLang="en-US" b="1">
                <a:solidFill>
                  <a:schemeClr val="bg1"/>
                </a:solidFill>
              </a:rPr>
              <a:t>美术：</a:t>
            </a:r>
            <a:endParaRPr lang="zh-CN" altLang="en-US" b="1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角色</a:t>
            </a:r>
            <a:r>
              <a:rPr lang="en-US" altLang="zh-CN">
                <a:solidFill>
                  <a:schemeClr val="bg1"/>
                </a:solidFill>
              </a:rPr>
              <a:t>/</a:t>
            </a:r>
            <a:r>
              <a:rPr lang="zh-CN" altLang="en-US">
                <a:solidFill>
                  <a:schemeClr val="bg1"/>
                </a:solidFill>
              </a:rPr>
              <a:t>物件资源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场景</a:t>
            </a:r>
            <a:r>
              <a:rPr lang="zh-CN" altLang="en-US">
                <a:solidFill>
                  <a:schemeClr val="bg1"/>
                </a:solidFill>
              </a:rPr>
              <a:t>资源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bg1"/>
                </a:solidFill>
              </a:rPr>
              <a:t>UI</a:t>
            </a:r>
            <a:r>
              <a:rPr lang="zh-CN" altLang="en-US">
                <a:solidFill>
                  <a:schemeClr val="bg1"/>
                </a:solidFill>
              </a:rPr>
              <a:t>资源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特效</a:t>
            </a:r>
            <a:r>
              <a:rPr lang="zh-CN" altLang="en-US">
                <a:solidFill>
                  <a:schemeClr val="bg1"/>
                </a:solidFill>
              </a:rPr>
              <a:t>资源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707755" y="5198745"/>
            <a:ext cx="4436745" cy="15233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>
              <a:buFont typeface="Arial" panose="020B0604020202020204" pitchFamily="34" charset="0"/>
              <a:buNone/>
            </a:pPr>
            <a:r>
              <a:rPr lang="zh-CN" altLang="en-US" b="1">
                <a:solidFill>
                  <a:schemeClr val="bg1"/>
                </a:solidFill>
              </a:rPr>
              <a:t>音频：</a:t>
            </a:r>
            <a:endParaRPr lang="zh-CN" altLang="en-US" b="1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背景</a:t>
            </a:r>
            <a:r>
              <a:rPr lang="zh-CN" altLang="en-US">
                <a:solidFill>
                  <a:schemeClr val="bg1"/>
                </a:solidFill>
              </a:rPr>
              <a:t>音乐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音效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4" name="流程图: 顺序访问存储器 23"/>
          <p:cNvSpPr/>
          <p:nvPr/>
        </p:nvSpPr>
        <p:spPr>
          <a:xfrm flipH="1">
            <a:off x="10351770" y="5452745"/>
            <a:ext cx="1840230" cy="1100455"/>
          </a:xfrm>
          <a:prstGeom prst="flowChartMagneticTape">
            <a:avLst/>
          </a:prstGeom>
          <a:solidFill>
            <a:srgbClr val="FFFFFF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tx1"/>
                </a:solidFill>
              </a:rPr>
              <a:t>注：此处只简单罗列，具体以项目实际情况为准</a:t>
            </a:r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63550" y="2240915"/>
            <a:ext cx="2869565" cy="11137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>
                <a:solidFill>
                  <a:schemeClr val="bg1"/>
                </a:solidFill>
              </a:rPr>
              <a:t>封面</a:t>
            </a:r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目录</a:t>
            </a:r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修改版本记录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688715" y="1583690"/>
            <a:ext cx="4848225" cy="517906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1"/>
          <p:cNvSpPr>
            <a:spLocks noGrp="1"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游戏策划案的具体细节</a:t>
            </a:r>
            <a:r>
              <a:rPr lang="en-US" altLang="zh-CN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——</a:t>
            </a:r>
            <a:r>
              <a:rPr lang="zh-CN" alt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详细</a:t>
            </a:r>
            <a:r>
              <a:rPr lang="zh-CN" alt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设计</a:t>
            </a:r>
            <a:endParaRPr lang="zh-CN" altLang="en-US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50850" y="728980"/>
            <a:ext cx="4436745" cy="15233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>
              <a:buFont typeface="Arial" panose="020B0604020202020204" pitchFamily="34" charset="0"/>
              <a:buNone/>
            </a:pPr>
            <a:r>
              <a:rPr lang="zh-CN" altLang="en-US" b="1">
                <a:solidFill>
                  <a:schemeClr val="bg1"/>
                </a:solidFill>
              </a:rPr>
              <a:t>世界观设定：</a:t>
            </a:r>
            <a:endParaRPr lang="zh-CN" altLang="en-US" b="1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u="sng">
                <a:solidFill>
                  <a:schemeClr val="bg1"/>
                </a:solidFill>
              </a:rPr>
              <a:t>设计目的</a:t>
            </a:r>
            <a:r>
              <a:rPr lang="en-US" altLang="zh-CN" u="sng">
                <a:solidFill>
                  <a:schemeClr val="bg1"/>
                </a:solidFill>
              </a:rPr>
              <a:t>/</a:t>
            </a:r>
            <a:r>
              <a:rPr lang="zh-CN" altLang="en-US" u="sng">
                <a:solidFill>
                  <a:schemeClr val="bg1"/>
                </a:solidFill>
              </a:rPr>
              <a:t>概述</a:t>
            </a:r>
            <a:endParaRPr lang="zh-CN" altLang="en-US" u="sng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故事背景</a:t>
            </a:r>
            <a:r>
              <a:rPr lang="en-US" altLang="zh-CN">
                <a:solidFill>
                  <a:schemeClr val="bg1"/>
                </a:solidFill>
              </a:rPr>
              <a:t>/</a:t>
            </a:r>
            <a:r>
              <a:rPr lang="zh-CN" altLang="en-US">
                <a:solidFill>
                  <a:schemeClr val="bg1"/>
                </a:solidFill>
              </a:rPr>
              <a:t>故事</a:t>
            </a:r>
            <a:r>
              <a:rPr lang="zh-CN" altLang="en-US">
                <a:solidFill>
                  <a:schemeClr val="bg1"/>
                </a:solidFill>
              </a:rPr>
              <a:t>历史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人物设定</a:t>
            </a:r>
            <a:r>
              <a:rPr lang="en-US" altLang="zh-CN">
                <a:solidFill>
                  <a:schemeClr val="bg1"/>
                </a:solidFill>
              </a:rPr>
              <a:t>/</a:t>
            </a:r>
            <a:r>
              <a:rPr lang="zh-CN" altLang="en-US">
                <a:solidFill>
                  <a:schemeClr val="bg1"/>
                </a:solidFill>
              </a:rPr>
              <a:t>人物</a:t>
            </a:r>
            <a:r>
              <a:rPr lang="zh-CN" altLang="en-US">
                <a:solidFill>
                  <a:schemeClr val="bg1"/>
                </a:solidFill>
              </a:rPr>
              <a:t>小传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叙事设计</a:t>
            </a:r>
            <a:r>
              <a:rPr lang="en-US" altLang="zh-CN">
                <a:solidFill>
                  <a:schemeClr val="bg1"/>
                </a:solidFill>
              </a:rPr>
              <a:t>/</a:t>
            </a:r>
            <a:r>
              <a:rPr lang="zh-CN" altLang="en-US">
                <a:solidFill>
                  <a:schemeClr val="bg1"/>
                </a:solidFill>
              </a:rPr>
              <a:t>任务</a:t>
            </a:r>
            <a:r>
              <a:rPr lang="zh-CN" altLang="en-US">
                <a:solidFill>
                  <a:schemeClr val="bg1"/>
                </a:solidFill>
              </a:rPr>
              <a:t>设计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930" y="2679065"/>
            <a:ext cx="4460240" cy="28200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94310" y="6536690"/>
            <a:ext cx="609600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/>
              <a:t>资料来源：https://yz.lol.qq.com/zh_CN/</a:t>
            </a:r>
            <a:endParaRPr lang="zh-CN" altLang="en-US" sz="120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 l="22833" t="5187"/>
          <a:stretch>
            <a:fillRect/>
          </a:stretch>
        </p:blipFill>
        <p:spPr>
          <a:xfrm>
            <a:off x="3829050" y="668020"/>
            <a:ext cx="1759585" cy="25044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635" y="891540"/>
            <a:ext cx="3559175" cy="215392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7810" y="728980"/>
            <a:ext cx="2865120" cy="25844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rcRect t="685" b="56436"/>
          <a:stretch>
            <a:fillRect/>
          </a:stretch>
        </p:blipFill>
        <p:spPr>
          <a:xfrm>
            <a:off x="4317365" y="4325620"/>
            <a:ext cx="4086225" cy="184277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94310" y="5520690"/>
            <a:ext cx="4064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>
                <a:solidFill>
                  <a:schemeClr val="bg1"/>
                </a:solidFill>
              </a:rPr>
              <a:t>LOL</a:t>
            </a:r>
            <a:r>
              <a:rPr lang="zh-CN" altLang="en-US">
                <a:solidFill>
                  <a:schemeClr val="bg1"/>
                </a:solidFill>
              </a:rPr>
              <a:t>世界地图</a:t>
            </a:r>
            <a:endParaRPr lang="zh-CN" altLang="en-US">
              <a:solidFill>
                <a:schemeClr val="bg1"/>
              </a:solidFill>
            </a:endParaRPr>
          </a:p>
          <a:p>
            <a:pPr algn="ctr"/>
            <a:r>
              <a:rPr lang="zh-CN" altLang="en-US">
                <a:solidFill>
                  <a:schemeClr val="bg1"/>
                </a:solidFill>
              </a:rPr>
              <a:t>历史、地理、世界本源</a:t>
            </a:r>
            <a:r>
              <a:rPr lang="en-US" altLang="zh-CN">
                <a:solidFill>
                  <a:schemeClr val="bg1"/>
                </a:solidFill>
              </a:rPr>
              <a:t> </a:t>
            </a:r>
            <a:r>
              <a:rPr lang="zh-CN" altLang="en-US">
                <a:solidFill>
                  <a:schemeClr val="bg1"/>
                </a:solidFill>
              </a:rPr>
              <a:t>中演变出来的世界</a:t>
            </a:r>
            <a:r>
              <a:rPr lang="zh-CN" altLang="en-US">
                <a:solidFill>
                  <a:schemeClr val="bg1"/>
                </a:solidFill>
              </a:rPr>
              <a:t>大背景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599180" y="3172460"/>
            <a:ext cx="23793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地区历史，地区生态，地区政治等</a:t>
            </a:r>
            <a:r>
              <a:rPr lang="en-US" altLang="zh-CN">
                <a:solidFill>
                  <a:schemeClr val="bg1"/>
                </a:solidFill>
              </a:rPr>
              <a:t>……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231255" y="3045460"/>
            <a:ext cx="23793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建筑风格，人文</a:t>
            </a:r>
            <a:r>
              <a:rPr lang="zh-CN" altLang="en-US">
                <a:solidFill>
                  <a:schemeClr val="bg1"/>
                </a:solidFill>
              </a:rPr>
              <a:t>风格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444355" y="3313430"/>
            <a:ext cx="23793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具体细节</a:t>
            </a:r>
            <a:r>
              <a:rPr lang="zh-CN" altLang="en-US">
                <a:solidFill>
                  <a:schemeClr val="bg1"/>
                </a:solidFill>
              </a:rPr>
              <a:t>设计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676650" y="6168390"/>
            <a:ext cx="52279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个人故事：世界</a:t>
            </a:r>
            <a:r>
              <a:rPr lang="zh-CN" altLang="en-US">
                <a:solidFill>
                  <a:schemeClr val="bg1"/>
                </a:solidFill>
              </a:rPr>
              <a:t>和社会大背景下的</a:t>
            </a:r>
            <a:r>
              <a:rPr lang="zh-CN" altLang="en-US">
                <a:solidFill>
                  <a:schemeClr val="bg1"/>
                </a:solidFill>
              </a:rPr>
              <a:t>个人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5695" y="4118610"/>
            <a:ext cx="2568575" cy="204978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8155940" y="6168390"/>
            <a:ext cx="38569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叙事方案：技能</a:t>
            </a:r>
            <a:r>
              <a:rPr lang="en-US" altLang="zh-CN">
                <a:solidFill>
                  <a:schemeClr val="bg1"/>
                </a:solidFill>
              </a:rPr>
              <a:t>/</a:t>
            </a:r>
            <a:r>
              <a:rPr lang="zh-CN" altLang="en-US">
                <a:solidFill>
                  <a:schemeClr val="bg1"/>
                </a:solidFill>
              </a:rPr>
              <a:t>动作</a:t>
            </a:r>
            <a:r>
              <a:rPr lang="en-US" altLang="zh-CN">
                <a:solidFill>
                  <a:schemeClr val="bg1"/>
                </a:solidFill>
              </a:rPr>
              <a:t>/</a:t>
            </a:r>
            <a:r>
              <a:rPr lang="zh-CN" altLang="en-US">
                <a:solidFill>
                  <a:schemeClr val="bg1"/>
                </a:solidFill>
              </a:rPr>
              <a:t>喊话</a:t>
            </a:r>
            <a:r>
              <a:rPr lang="en-US" altLang="zh-CN">
                <a:solidFill>
                  <a:schemeClr val="bg1"/>
                </a:solidFill>
              </a:rPr>
              <a:t>/……</a:t>
            </a:r>
            <a:endParaRPr lang="en-US" altLang="zh-CN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1"/>
          <p:cNvSpPr>
            <a:spLocks noGrp="1"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游戏策划案的具体细节</a:t>
            </a:r>
            <a:r>
              <a:rPr lang="en-US" altLang="zh-CN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——</a:t>
            </a:r>
            <a:r>
              <a:rPr lang="zh-CN" alt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详细</a:t>
            </a:r>
            <a:r>
              <a:rPr lang="zh-CN" alt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设计</a:t>
            </a:r>
            <a:endParaRPr lang="zh-CN" altLang="en-US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3865" y="808990"/>
            <a:ext cx="4503420" cy="15233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>
              <a:buFont typeface="Arial" panose="020B0604020202020204" pitchFamily="34" charset="0"/>
              <a:buNone/>
            </a:pPr>
            <a:r>
              <a:rPr lang="zh-CN" altLang="en-US" b="1">
                <a:solidFill>
                  <a:schemeClr val="bg1"/>
                </a:solidFill>
              </a:rPr>
              <a:t>玩法设计：</a:t>
            </a:r>
            <a:endParaRPr lang="zh-CN" altLang="en-US" b="1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u="sng">
                <a:solidFill>
                  <a:schemeClr val="bg1"/>
                </a:solidFill>
                <a:sym typeface="+mn-ea"/>
              </a:rPr>
              <a:t>设计目的</a:t>
            </a:r>
            <a:r>
              <a:rPr lang="en-US" altLang="zh-CN" u="sng">
                <a:solidFill>
                  <a:schemeClr val="bg1"/>
                </a:solidFill>
                <a:sym typeface="+mn-ea"/>
              </a:rPr>
              <a:t>/</a:t>
            </a:r>
            <a:r>
              <a:rPr lang="zh-CN" altLang="en-US" u="sng">
                <a:solidFill>
                  <a:schemeClr val="bg1"/>
                </a:solidFill>
                <a:sym typeface="+mn-ea"/>
              </a:rPr>
              <a:t>概述</a:t>
            </a:r>
            <a:endParaRPr lang="zh-CN" altLang="en-US" b="1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rgbClr val="FF0000"/>
                </a:solidFill>
              </a:rPr>
              <a:t>游戏规则</a:t>
            </a:r>
            <a:endParaRPr lang="zh-CN" altLang="en-US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人物能力</a:t>
            </a:r>
            <a:r>
              <a:rPr lang="en-US" altLang="zh-CN">
                <a:solidFill>
                  <a:schemeClr val="bg1"/>
                </a:solidFill>
              </a:rPr>
              <a:t>/</a:t>
            </a:r>
            <a:r>
              <a:rPr lang="zh-CN" altLang="en-US">
                <a:solidFill>
                  <a:schemeClr val="bg1"/>
                </a:solidFill>
              </a:rPr>
              <a:t>战斗能力</a:t>
            </a:r>
            <a:r>
              <a:rPr lang="en-US" altLang="zh-CN">
                <a:solidFill>
                  <a:schemeClr val="bg1"/>
                </a:solidFill>
              </a:rPr>
              <a:t>/...</a:t>
            </a:r>
            <a:endParaRPr lang="en-US" altLang="zh-CN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关卡设计（地图设计，流程设计</a:t>
            </a:r>
            <a:r>
              <a:rPr lang="en-US" altLang="zh-CN">
                <a:solidFill>
                  <a:schemeClr val="bg1"/>
                </a:solidFill>
              </a:rPr>
              <a:t>,</a:t>
            </a:r>
            <a:r>
              <a:rPr lang="zh-CN" altLang="en-US">
                <a:solidFill>
                  <a:schemeClr val="bg1"/>
                </a:solidFill>
              </a:rPr>
              <a:t>怪物设计，道具设计，图素设计</a:t>
            </a:r>
            <a:r>
              <a:rPr lang="en-US" altLang="zh-CN">
                <a:solidFill>
                  <a:schemeClr val="bg1"/>
                </a:solidFill>
              </a:rPr>
              <a:t>……</a:t>
            </a:r>
            <a:r>
              <a:rPr lang="zh-CN" altLang="en-US">
                <a:solidFill>
                  <a:schemeClr val="bg1"/>
                </a:solidFill>
              </a:rPr>
              <a:t>）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系统设计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数值设计</a:t>
            </a:r>
            <a:r>
              <a:rPr lang="en-US" altLang="zh-CN">
                <a:solidFill>
                  <a:schemeClr val="bg1"/>
                </a:solidFill>
              </a:rPr>
              <a:t>……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5760" y="5438775"/>
            <a:ext cx="5174615" cy="11817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355" y="3069590"/>
            <a:ext cx="3139440" cy="2369185"/>
          </a:xfrm>
          <a:prstGeom prst="rect">
            <a:avLst/>
          </a:prstGeom>
        </p:spPr>
      </p:pic>
      <p:sp>
        <p:nvSpPr>
          <p:cNvPr id="12" name="右箭头 11"/>
          <p:cNvSpPr/>
          <p:nvPr/>
        </p:nvSpPr>
        <p:spPr>
          <a:xfrm>
            <a:off x="5676900" y="4189095"/>
            <a:ext cx="838200" cy="3810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7109460" y="3429000"/>
            <a:ext cx="4064000" cy="2398395"/>
            <a:chOff x="11064" y="5224"/>
            <a:chExt cx="6400" cy="3777"/>
          </a:xfrm>
        </p:grpSpPr>
        <p:sp>
          <p:nvSpPr>
            <p:cNvPr id="11" name="文本框 10"/>
            <p:cNvSpPr txBox="1"/>
            <p:nvPr/>
          </p:nvSpPr>
          <p:spPr>
            <a:xfrm>
              <a:off x="11064" y="5804"/>
              <a:ext cx="6400" cy="319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</a:rPr>
                <a:t>游戏目标</a:t>
              </a:r>
              <a:endParaRPr lang="zh-CN" altLang="en-US">
                <a:solidFill>
                  <a:schemeClr val="bg1"/>
                </a:solidFill>
              </a:endParaRPr>
            </a:p>
            <a:p>
              <a:r>
                <a:rPr lang="zh-CN" altLang="en-US">
                  <a:solidFill>
                    <a:schemeClr val="bg1"/>
                  </a:solidFill>
                </a:rPr>
                <a:t>达成手段</a:t>
              </a:r>
              <a:endParaRPr lang="zh-CN" altLang="en-US">
                <a:solidFill>
                  <a:schemeClr val="bg1"/>
                </a:solidFill>
              </a:endParaRPr>
            </a:p>
            <a:p>
              <a:r>
                <a:rPr lang="zh-CN" altLang="en-US">
                  <a:solidFill>
                    <a:schemeClr val="bg1"/>
                  </a:solidFill>
                </a:rPr>
                <a:t>操作规则</a:t>
              </a:r>
              <a:endParaRPr lang="zh-CN" altLang="en-US">
                <a:solidFill>
                  <a:schemeClr val="bg1"/>
                </a:solidFill>
              </a:endParaRPr>
            </a:p>
            <a:p>
              <a:r>
                <a:rPr lang="zh-CN" altLang="en-US">
                  <a:solidFill>
                    <a:schemeClr val="bg1"/>
                  </a:solidFill>
                </a:rPr>
                <a:t>地图规则</a:t>
              </a:r>
              <a:endParaRPr lang="zh-CN" altLang="en-US">
                <a:solidFill>
                  <a:schemeClr val="bg1"/>
                </a:solidFill>
              </a:endParaRPr>
            </a:p>
            <a:p>
              <a:r>
                <a:rPr lang="zh-CN" altLang="en-US">
                  <a:solidFill>
                    <a:schemeClr val="bg1"/>
                  </a:solidFill>
                </a:rPr>
                <a:t>游戏成功条件</a:t>
              </a:r>
              <a:endParaRPr lang="zh-CN" altLang="en-US">
                <a:solidFill>
                  <a:schemeClr val="bg1"/>
                </a:solidFill>
              </a:endParaRPr>
            </a:p>
            <a:p>
              <a:r>
                <a:rPr lang="zh-CN" altLang="en-US">
                  <a:solidFill>
                    <a:schemeClr val="bg1"/>
                  </a:solidFill>
                </a:rPr>
                <a:t>游戏失败条件</a:t>
              </a:r>
              <a:endParaRPr lang="zh-CN" altLang="en-US">
                <a:solidFill>
                  <a:schemeClr val="bg1"/>
                </a:solidFill>
              </a:endParaRPr>
            </a:p>
            <a:p>
              <a:r>
                <a:rPr lang="en-US" altLang="zh-CN">
                  <a:solidFill>
                    <a:schemeClr val="bg1"/>
                  </a:solidFill>
                </a:rPr>
                <a:t>……</a:t>
              </a:r>
              <a:endParaRPr lang="en-US" altLang="zh-CN">
                <a:solidFill>
                  <a:schemeClr val="bg1"/>
                </a:solidFill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1064" y="5224"/>
              <a:ext cx="6400" cy="58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</a:rPr>
                <a:t>概述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1"/>
          <p:cNvSpPr>
            <a:spLocks noGrp="1"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游戏策划案的具体细节</a:t>
            </a:r>
            <a:r>
              <a:rPr lang="en-US" altLang="zh-CN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——</a:t>
            </a:r>
            <a:r>
              <a:rPr lang="zh-CN" alt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详细</a:t>
            </a:r>
            <a:r>
              <a:rPr lang="zh-CN" alt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设计</a:t>
            </a:r>
            <a:endParaRPr lang="zh-CN" altLang="en-US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4325" y="610870"/>
            <a:ext cx="8106410" cy="23234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>
              <a:buFont typeface="Arial" panose="020B0604020202020204" pitchFamily="34" charset="0"/>
              <a:buNone/>
            </a:pPr>
            <a:r>
              <a:rPr lang="zh-CN" altLang="en-US" b="1">
                <a:solidFill>
                  <a:schemeClr val="bg1"/>
                </a:solidFill>
              </a:rPr>
              <a:t>玩法设计：</a:t>
            </a:r>
            <a:endParaRPr lang="zh-CN" altLang="en-US" b="1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u="sng">
                <a:solidFill>
                  <a:schemeClr val="bg1"/>
                </a:solidFill>
                <a:sym typeface="+mn-ea"/>
              </a:rPr>
              <a:t>设计目的</a:t>
            </a:r>
            <a:r>
              <a:rPr lang="en-US" altLang="zh-CN" u="sng">
                <a:solidFill>
                  <a:schemeClr val="bg1"/>
                </a:solidFill>
                <a:sym typeface="+mn-ea"/>
              </a:rPr>
              <a:t>/</a:t>
            </a:r>
            <a:r>
              <a:rPr lang="zh-CN" altLang="en-US" u="sng">
                <a:solidFill>
                  <a:schemeClr val="bg1"/>
                </a:solidFill>
                <a:sym typeface="+mn-ea"/>
              </a:rPr>
              <a:t>概述</a:t>
            </a:r>
            <a:endParaRPr lang="zh-CN" altLang="en-US" b="1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游戏规则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rgbClr val="FF0000"/>
                </a:solidFill>
              </a:rPr>
              <a:t>（如果</a:t>
            </a:r>
            <a:r>
              <a:rPr lang="zh-CN" altLang="en-US">
                <a:solidFill>
                  <a:srgbClr val="FF0000"/>
                </a:solidFill>
              </a:rPr>
              <a:t>有）人物能力</a:t>
            </a:r>
            <a:r>
              <a:rPr lang="en-US" altLang="zh-CN">
                <a:solidFill>
                  <a:srgbClr val="FF0000"/>
                </a:solidFill>
              </a:rPr>
              <a:t>/</a:t>
            </a:r>
            <a:r>
              <a:rPr lang="zh-CN" altLang="en-US">
                <a:solidFill>
                  <a:srgbClr val="FF0000"/>
                </a:solidFill>
              </a:rPr>
              <a:t>战斗能力</a:t>
            </a:r>
            <a:r>
              <a:rPr lang="en-US" altLang="zh-CN">
                <a:solidFill>
                  <a:srgbClr val="FF0000"/>
                </a:solidFill>
              </a:rPr>
              <a:t>/...</a:t>
            </a:r>
            <a:endParaRPr lang="en-US" altLang="zh-CN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rgbClr val="FF0000"/>
                </a:solidFill>
              </a:rPr>
              <a:t>关卡设计（地图设计，流程设计</a:t>
            </a:r>
            <a:r>
              <a:rPr lang="en-US" altLang="zh-CN">
                <a:solidFill>
                  <a:srgbClr val="FF0000"/>
                </a:solidFill>
              </a:rPr>
              <a:t>,</a:t>
            </a:r>
            <a:r>
              <a:rPr lang="zh-CN" altLang="en-US">
                <a:solidFill>
                  <a:srgbClr val="FF0000"/>
                </a:solidFill>
              </a:rPr>
              <a:t>怪物设计，道具设计，图素设计</a:t>
            </a:r>
            <a:r>
              <a:rPr lang="en-US" altLang="zh-CN">
                <a:solidFill>
                  <a:srgbClr val="FF0000"/>
                </a:solidFill>
              </a:rPr>
              <a:t>……</a:t>
            </a:r>
            <a:r>
              <a:rPr lang="zh-CN" altLang="en-US">
                <a:solidFill>
                  <a:srgbClr val="FF0000"/>
                </a:solidFill>
              </a:rPr>
              <a:t>）</a:t>
            </a:r>
            <a:endParaRPr lang="zh-CN" altLang="en-US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系统设计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数值设计</a:t>
            </a:r>
            <a:r>
              <a:rPr lang="en-US" altLang="zh-CN">
                <a:solidFill>
                  <a:schemeClr val="bg1"/>
                </a:solidFill>
              </a:rPr>
              <a:t>……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415" y="2400300"/>
            <a:ext cx="2421255" cy="412813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550545" y="6549390"/>
            <a:ext cx="16109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人物能力设定</a:t>
            </a:r>
            <a:endParaRPr lang="zh-CN" altLang="en-US">
              <a:solidFill>
                <a:schemeClr val="bg1"/>
              </a:solidFill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2680335" y="2400300"/>
            <a:ext cx="3373755" cy="2667635"/>
            <a:chOff x="4042" y="5592"/>
            <a:chExt cx="5313" cy="420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42" y="5592"/>
              <a:ext cx="5313" cy="3621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5609" y="9213"/>
              <a:ext cx="253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</a:rPr>
                <a:t>武器设定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2679700" y="5291455"/>
            <a:ext cx="3374390" cy="9220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对于课程项目，还需要加入人物基础能力设定，如跑、跳、二段跳；对话、表演动作等</a:t>
            </a:r>
            <a:endParaRPr lang="zh-CN" altLang="en-US">
              <a:solidFill>
                <a:schemeClr val="bg1"/>
              </a:solidFill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980555" y="565150"/>
            <a:ext cx="4942840" cy="3890645"/>
            <a:chOff x="10993" y="890"/>
            <a:chExt cx="7784" cy="6127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93" y="890"/>
              <a:ext cx="7784" cy="5476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11937" y="6437"/>
              <a:ext cx="64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>
                  <a:solidFill>
                    <a:schemeClr val="bg1"/>
                  </a:solidFill>
                </a:rPr>
                <a:t>地图设计</a:t>
              </a:r>
              <a:r>
                <a:rPr lang="en-US" altLang="zh-CN">
                  <a:solidFill>
                    <a:schemeClr val="bg1"/>
                  </a:solidFill>
                </a:rPr>
                <a:t>+</a:t>
              </a:r>
              <a:r>
                <a:rPr lang="zh-CN" altLang="en-US">
                  <a:solidFill>
                    <a:schemeClr val="bg1"/>
                  </a:solidFill>
                </a:rPr>
                <a:t>重要标注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428740" y="4526280"/>
            <a:ext cx="5934710" cy="2305685"/>
            <a:chOff x="10124" y="7128"/>
            <a:chExt cx="9346" cy="3631"/>
          </a:xfrm>
        </p:grpSpPr>
        <p:grpSp>
          <p:nvGrpSpPr>
            <p:cNvPr id="15" name="组合 14"/>
            <p:cNvGrpSpPr/>
            <p:nvPr/>
          </p:nvGrpSpPr>
          <p:grpSpPr>
            <a:xfrm>
              <a:off x="10124" y="7128"/>
              <a:ext cx="9346" cy="3116"/>
              <a:chOff x="11132" y="7164"/>
              <a:chExt cx="9346" cy="3116"/>
            </a:xfrm>
          </p:grpSpPr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132" y="7164"/>
                <a:ext cx="5428" cy="3117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/>
              <a:srcRect b="31669"/>
              <a:stretch>
                <a:fillRect/>
              </a:stretch>
            </p:blipFill>
            <p:spPr>
              <a:xfrm>
                <a:off x="16560" y="7164"/>
                <a:ext cx="3918" cy="3051"/>
              </a:xfrm>
              <a:prstGeom prst="rect">
                <a:avLst/>
              </a:prstGeom>
            </p:spPr>
          </p:pic>
        </p:grpSp>
        <p:sp>
          <p:nvSpPr>
            <p:cNvPr id="22" name="文本框 21"/>
            <p:cNvSpPr txBox="1"/>
            <p:nvPr/>
          </p:nvSpPr>
          <p:spPr>
            <a:xfrm>
              <a:off x="11789" y="10179"/>
              <a:ext cx="64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>
                  <a:solidFill>
                    <a:schemeClr val="bg1"/>
                  </a:solidFill>
                </a:rPr>
                <a:t>怪物</a:t>
              </a:r>
              <a:r>
                <a:rPr lang="zh-CN" altLang="en-US">
                  <a:solidFill>
                    <a:schemeClr val="bg1"/>
                  </a:solidFill>
                </a:rPr>
                <a:t>设计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1"/>
          <p:cNvSpPr>
            <a:spLocks noGrp="1"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游戏策划案的构成</a:t>
            </a:r>
            <a:r>
              <a:rPr lang="en-US" altLang="zh-CN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——</a:t>
            </a:r>
            <a:r>
              <a:rPr lang="zh-CN" alt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详细</a:t>
            </a:r>
            <a:r>
              <a:rPr lang="zh-CN" alt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设计</a:t>
            </a:r>
            <a:endParaRPr lang="zh-CN" altLang="en-US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4325" y="610870"/>
            <a:ext cx="8106410" cy="23234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>
              <a:buFont typeface="Arial" panose="020B0604020202020204" pitchFamily="34" charset="0"/>
              <a:buNone/>
            </a:pPr>
            <a:r>
              <a:rPr lang="zh-CN" altLang="en-US" b="1">
                <a:solidFill>
                  <a:schemeClr val="bg1"/>
                </a:solidFill>
              </a:rPr>
              <a:t>玩法设计：</a:t>
            </a:r>
            <a:endParaRPr lang="zh-CN" altLang="en-US" b="1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u="sng">
                <a:solidFill>
                  <a:schemeClr val="bg1"/>
                </a:solidFill>
                <a:sym typeface="+mn-ea"/>
              </a:rPr>
              <a:t>设计目的</a:t>
            </a:r>
            <a:r>
              <a:rPr lang="en-US" altLang="zh-CN" u="sng">
                <a:solidFill>
                  <a:schemeClr val="bg1"/>
                </a:solidFill>
                <a:sym typeface="+mn-ea"/>
              </a:rPr>
              <a:t>/</a:t>
            </a:r>
            <a:r>
              <a:rPr lang="zh-CN" altLang="en-US" u="sng">
                <a:solidFill>
                  <a:schemeClr val="bg1"/>
                </a:solidFill>
                <a:sym typeface="+mn-ea"/>
              </a:rPr>
              <a:t>概述</a:t>
            </a:r>
            <a:endParaRPr lang="zh-CN" altLang="en-US" b="1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游戏规则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（如果有）人物能力</a:t>
            </a:r>
            <a:r>
              <a:rPr lang="en-US" altLang="zh-CN">
                <a:solidFill>
                  <a:schemeClr val="bg1"/>
                </a:solidFill>
              </a:rPr>
              <a:t>/</a:t>
            </a:r>
            <a:r>
              <a:rPr lang="zh-CN" altLang="en-US">
                <a:solidFill>
                  <a:schemeClr val="bg1"/>
                </a:solidFill>
              </a:rPr>
              <a:t>战斗能力</a:t>
            </a:r>
            <a:r>
              <a:rPr lang="en-US" altLang="zh-CN">
                <a:solidFill>
                  <a:schemeClr val="bg1"/>
                </a:solidFill>
              </a:rPr>
              <a:t>/...</a:t>
            </a:r>
            <a:endParaRPr lang="en-US" altLang="zh-CN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关卡设计（地图设计，流程设计</a:t>
            </a:r>
            <a:r>
              <a:rPr lang="en-US" altLang="zh-CN">
                <a:solidFill>
                  <a:schemeClr val="bg1"/>
                </a:solidFill>
              </a:rPr>
              <a:t>,</a:t>
            </a:r>
            <a:r>
              <a:rPr lang="zh-CN" altLang="en-US">
                <a:solidFill>
                  <a:schemeClr val="bg1"/>
                </a:solidFill>
              </a:rPr>
              <a:t>怪物设计，道具设计，图素设计</a:t>
            </a:r>
            <a:r>
              <a:rPr lang="en-US" altLang="zh-CN">
                <a:solidFill>
                  <a:schemeClr val="bg1"/>
                </a:solidFill>
              </a:rPr>
              <a:t>……</a:t>
            </a:r>
            <a:r>
              <a:rPr lang="zh-CN" altLang="en-US">
                <a:solidFill>
                  <a:schemeClr val="bg1"/>
                </a:solidFill>
              </a:rPr>
              <a:t>）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rgbClr val="FF0000"/>
                </a:solidFill>
              </a:rPr>
              <a:t>系统设计</a:t>
            </a:r>
            <a:endParaRPr lang="zh-CN" altLang="en-US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rgbClr val="FF0000"/>
                </a:solidFill>
              </a:rPr>
              <a:t>数值设计</a:t>
            </a:r>
            <a:r>
              <a:rPr lang="en-US" altLang="zh-CN">
                <a:solidFill>
                  <a:srgbClr val="FF0000"/>
                </a:solidFill>
              </a:rPr>
              <a:t>……</a:t>
            </a:r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70485" y="2729230"/>
            <a:ext cx="4716780" cy="3754120"/>
            <a:chOff x="636" y="4298"/>
            <a:chExt cx="7428" cy="5912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36" y="4298"/>
              <a:ext cx="7428" cy="5358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990" y="9630"/>
              <a:ext cx="64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>
                  <a:solidFill>
                    <a:schemeClr val="bg1"/>
                  </a:solidFill>
                </a:rPr>
                <a:t>一般</a:t>
              </a:r>
              <a:r>
                <a:rPr lang="en-US" altLang="zh-CN">
                  <a:solidFill>
                    <a:schemeClr val="bg1"/>
                  </a:solidFill>
                </a:rPr>
                <a:t>mmorpg</a:t>
              </a:r>
              <a:r>
                <a:rPr lang="zh-CN" altLang="en-US">
                  <a:solidFill>
                    <a:schemeClr val="bg1"/>
                  </a:solidFill>
                </a:rPr>
                <a:t>系统及经济循环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711700" y="2021205"/>
            <a:ext cx="4064000" cy="4751705"/>
            <a:chOff x="8261" y="3435"/>
            <a:chExt cx="6400" cy="7483"/>
          </a:xfrm>
        </p:grpSpPr>
        <p:grpSp>
          <p:nvGrpSpPr>
            <p:cNvPr id="12" name="组合 11"/>
            <p:cNvGrpSpPr/>
            <p:nvPr/>
          </p:nvGrpSpPr>
          <p:grpSpPr>
            <a:xfrm>
              <a:off x="8537" y="3435"/>
              <a:ext cx="6004" cy="6904"/>
              <a:chOff x="8537" y="3435"/>
              <a:chExt cx="6004" cy="6904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537" y="3435"/>
                <a:ext cx="6005" cy="6904"/>
              </a:xfrm>
              <a:prstGeom prst="rect">
                <a:avLst/>
              </a:prstGeom>
            </p:spPr>
          </p:pic>
          <p:sp>
            <p:nvSpPr>
              <p:cNvPr id="11" name="矩形 10"/>
              <p:cNvSpPr/>
              <p:nvPr/>
            </p:nvSpPr>
            <p:spPr>
              <a:xfrm>
                <a:off x="12066" y="9822"/>
                <a:ext cx="2400" cy="5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8261" y="10338"/>
              <a:ext cx="64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>
                  <a:solidFill>
                    <a:schemeClr val="bg1"/>
                  </a:solidFill>
                </a:rPr>
                <a:t>一般</a:t>
              </a:r>
              <a:r>
                <a:rPr lang="en-US" altLang="zh-CN">
                  <a:solidFill>
                    <a:schemeClr val="bg1"/>
                  </a:solidFill>
                </a:rPr>
                <a:t>mmorpg</a:t>
              </a:r>
              <a:r>
                <a:rPr lang="zh-CN" altLang="en-US">
                  <a:solidFill>
                    <a:schemeClr val="bg1"/>
                  </a:solidFill>
                </a:rPr>
                <a:t>系统层</a:t>
              </a:r>
              <a:r>
                <a:rPr lang="zh-CN" altLang="en-US">
                  <a:solidFill>
                    <a:schemeClr val="bg1"/>
                  </a:solidFill>
                </a:rPr>
                <a:t>体验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8776335" y="3916680"/>
            <a:ext cx="3346450" cy="2001520"/>
            <a:chOff x="13821" y="5844"/>
            <a:chExt cx="5270" cy="3152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821" y="5844"/>
              <a:ext cx="5270" cy="2572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13833" y="8416"/>
              <a:ext cx="525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>
                  <a:solidFill>
                    <a:schemeClr val="bg1"/>
                  </a:solidFill>
                </a:rPr>
                <a:t>战斗</a:t>
              </a:r>
              <a:r>
                <a:rPr lang="en-US" altLang="zh-CN">
                  <a:solidFill>
                    <a:schemeClr val="bg1"/>
                  </a:solidFill>
                </a:rPr>
                <a:t>&amp;</a:t>
              </a:r>
              <a:r>
                <a:rPr lang="zh-CN" altLang="en-US">
                  <a:solidFill>
                    <a:schemeClr val="bg1"/>
                  </a:solidFill>
                </a:rPr>
                <a:t>成长数值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2C45FD87-093F-4B0C-8C93-FC1EE41EADDD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游戏策划案的</a:t>
            </a:r>
            <a:r>
              <a:rPr lang="zh-CN" alt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  <a:sym typeface="+mn-ea"/>
              </a:rPr>
              <a:t>具体细节</a:t>
            </a:r>
            <a:r>
              <a:rPr lang="en-US" altLang="zh-CN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——</a:t>
            </a:r>
            <a:r>
              <a:rPr lang="zh-CN" alt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详细</a:t>
            </a:r>
            <a:r>
              <a:rPr lang="zh-CN" alt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设计</a:t>
            </a:r>
            <a:endParaRPr lang="zh-CN" altLang="en-US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61620" y="700405"/>
            <a:ext cx="4503420" cy="15233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>
              <a:buFont typeface="Arial" panose="020B0604020202020204" pitchFamily="34" charset="0"/>
              <a:buNone/>
            </a:pPr>
            <a:r>
              <a:rPr lang="zh-CN" altLang="en-US" b="1">
                <a:solidFill>
                  <a:schemeClr val="bg1"/>
                </a:solidFill>
              </a:rPr>
              <a:t>界面设计：</a:t>
            </a:r>
            <a:endParaRPr lang="zh-CN" altLang="en-US" b="1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u="sng">
                <a:solidFill>
                  <a:schemeClr val="bg1"/>
                </a:solidFill>
                <a:sym typeface="+mn-ea"/>
              </a:rPr>
              <a:t>设计目的</a:t>
            </a:r>
            <a:r>
              <a:rPr lang="en-US" altLang="zh-CN" u="sng">
                <a:solidFill>
                  <a:schemeClr val="bg1"/>
                </a:solidFill>
                <a:sym typeface="+mn-ea"/>
              </a:rPr>
              <a:t>/</a:t>
            </a:r>
            <a:r>
              <a:rPr lang="zh-CN" altLang="en-US" u="sng">
                <a:solidFill>
                  <a:schemeClr val="bg1"/>
                </a:solidFill>
                <a:sym typeface="+mn-ea"/>
              </a:rPr>
              <a:t>概述</a:t>
            </a:r>
            <a:endParaRPr lang="zh-CN" altLang="en-US" b="1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界面原型（布局，功能，跳转逻辑，</a:t>
            </a:r>
            <a:r>
              <a:rPr lang="en-US" altLang="zh-CN">
                <a:solidFill>
                  <a:schemeClr val="bg1"/>
                </a:solidFill>
              </a:rPr>
              <a:t>……</a:t>
            </a:r>
            <a:r>
              <a:rPr lang="zh-CN" altLang="en-US">
                <a:solidFill>
                  <a:schemeClr val="bg1"/>
                </a:solidFill>
              </a:rPr>
              <a:t>）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l="4170" r="4122"/>
          <a:stretch>
            <a:fillRect/>
          </a:stretch>
        </p:blipFill>
        <p:spPr>
          <a:xfrm>
            <a:off x="3829050" y="2741295"/>
            <a:ext cx="3754755" cy="18630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65" y="2741295"/>
            <a:ext cx="2984500" cy="1863090"/>
          </a:xfrm>
          <a:prstGeom prst="rect">
            <a:avLst/>
          </a:prstGeom>
        </p:spPr>
      </p:pic>
      <p:pic>
        <p:nvPicPr>
          <p:cNvPr id="100" name="图片 99"/>
          <p:cNvPicPr/>
          <p:nvPr/>
        </p:nvPicPr>
        <p:blipFill>
          <a:blip r:embed="rId3"/>
          <a:srcRect l="5138" r="4892"/>
          <a:stretch>
            <a:fillRect/>
          </a:stretch>
        </p:blipFill>
        <p:spPr>
          <a:xfrm>
            <a:off x="8229600" y="1002030"/>
            <a:ext cx="3505200" cy="17983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2005" y="3830955"/>
            <a:ext cx="3121025" cy="1855470"/>
          </a:xfrm>
          <a:prstGeom prst="rect">
            <a:avLst/>
          </a:prstGeom>
        </p:spPr>
      </p:pic>
      <p:cxnSp>
        <p:nvCxnSpPr>
          <p:cNvPr id="8" name="直接箭头连接符 7"/>
          <p:cNvCxnSpPr>
            <a:stCxn id="6" idx="3"/>
            <a:endCxn id="5" idx="1"/>
          </p:cNvCxnSpPr>
          <p:nvPr/>
        </p:nvCxnSpPr>
        <p:spPr>
          <a:xfrm>
            <a:off x="3072765" y="3672840"/>
            <a:ext cx="756285" cy="0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7341870" y="2735580"/>
            <a:ext cx="274320" cy="28194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1460480" y="1002030"/>
            <a:ext cx="274320" cy="28194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6741160" y="2735580"/>
            <a:ext cx="274320" cy="28194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11402060" y="3830955"/>
            <a:ext cx="274320" cy="28194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3" name="肘形连接符 12"/>
          <p:cNvCxnSpPr>
            <a:stCxn id="9" idx="0"/>
            <a:endCxn id="100" idx="1"/>
          </p:cNvCxnSpPr>
          <p:nvPr/>
        </p:nvCxnSpPr>
        <p:spPr>
          <a:xfrm rot="16200000">
            <a:off x="7437120" y="1943100"/>
            <a:ext cx="834390" cy="750570"/>
          </a:xfrm>
          <a:prstGeom prst="bentConnector2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肘形连接符 13"/>
          <p:cNvCxnSpPr>
            <a:stCxn id="10" idx="0"/>
            <a:endCxn id="5" idx="0"/>
          </p:cNvCxnSpPr>
          <p:nvPr/>
        </p:nvCxnSpPr>
        <p:spPr>
          <a:xfrm rot="16200000" flipH="1" flipV="1">
            <a:off x="7781925" y="-1073785"/>
            <a:ext cx="1739265" cy="5890895"/>
          </a:xfrm>
          <a:prstGeom prst="bentConnector3">
            <a:avLst>
              <a:gd name="adj1" fmla="val -13691"/>
            </a:avLst>
          </a:prstGeom>
          <a:ln w="254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肘形连接符 14"/>
          <p:cNvCxnSpPr>
            <a:stCxn id="11" idx="2"/>
            <a:endCxn id="7" idx="1"/>
          </p:cNvCxnSpPr>
          <p:nvPr/>
        </p:nvCxnSpPr>
        <p:spPr>
          <a:xfrm rot="5400000" flipV="1">
            <a:off x="6779260" y="3115945"/>
            <a:ext cx="1741170" cy="1543685"/>
          </a:xfrm>
          <a:prstGeom prst="bentConnector2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肘形连接符 15"/>
          <p:cNvCxnSpPr>
            <a:stCxn id="12" idx="3"/>
            <a:endCxn id="5" idx="2"/>
          </p:cNvCxnSpPr>
          <p:nvPr/>
        </p:nvCxnSpPr>
        <p:spPr>
          <a:xfrm flipH="1">
            <a:off x="5706745" y="3971925"/>
            <a:ext cx="5969635" cy="632460"/>
          </a:xfrm>
          <a:prstGeom prst="bentConnector4">
            <a:avLst>
              <a:gd name="adj1" fmla="val -3989"/>
              <a:gd name="adj2" fmla="val 335240"/>
            </a:avLst>
          </a:prstGeom>
          <a:ln w="254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88265" y="4604385"/>
            <a:ext cx="29845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游戏开始界面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030980" y="4604385"/>
            <a:ext cx="29845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游戏</a:t>
            </a:r>
            <a:r>
              <a:rPr lang="zh-CN" altLang="en-US">
                <a:solidFill>
                  <a:schemeClr val="bg1"/>
                </a:solidFill>
              </a:rPr>
              <a:t>主界面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612505" y="2792730"/>
            <a:ext cx="29845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角色界面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612505" y="5686425"/>
            <a:ext cx="29845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抽卡界面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213860" y="6356350"/>
            <a:ext cx="29845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界面跳转逻辑</a:t>
            </a:r>
            <a:r>
              <a:rPr lang="zh-CN" altLang="en-US">
                <a:solidFill>
                  <a:schemeClr val="bg1"/>
                </a:solidFill>
              </a:rPr>
              <a:t>示例</a:t>
            </a:r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2C45FD87-093F-4B0C-8C93-FC1EE41EADDD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游戏策划案的构成</a:t>
            </a:r>
            <a:r>
              <a:rPr lang="en-US" altLang="zh-CN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——</a:t>
            </a:r>
            <a:r>
              <a:rPr lang="zh-CN" alt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详细</a:t>
            </a:r>
            <a:r>
              <a:rPr lang="zh-CN" alt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设计</a:t>
            </a:r>
            <a:endParaRPr lang="zh-CN" altLang="en-US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61620" y="700405"/>
            <a:ext cx="4503420" cy="15233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>
              <a:buFont typeface="Arial" panose="020B0604020202020204" pitchFamily="34" charset="0"/>
              <a:buNone/>
            </a:pPr>
            <a:r>
              <a:rPr lang="zh-CN" altLang="en-US" b="1">
                <a:solidFill>
                  <a:schemeClr val="bg1"/>
                </a:solidFill>
              </a:rPr>
              <a:t>界面设计：</a:t>
            </a:r>
            <a:endParaRPr lang="zh-CN" altLang="en-US" b="1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u="sng">
                <a:solidFill>
                  <a:schemeClr val="bg1"/>
                </a:solidFill>
                <a:sym typeface="+mn-ea"/>
              </a:rPr>
              <a:t>设计目的</a:t>
            </a:r>
            <a:r>
              <a:rPr lang="en-US" altLang="zh-CN" u="sng">
                <a:solidFill>
                  <a:schemeClr val="bg1"/>
                </a:solidFill>
                <a:sym typeface="+mn-ea"/>
              </a:rPr>
              <a:t>/</a:t>
            </a:r>
            <a:r>
              <a:rPr lang="zh-CN" altLang="en-US" u="sng">
                <a:solidFill>
                  <a:schemeClr val="bg1"/>
                </a:solidFill>
                <a:sym typeface="+mn-ea"/>
              </a:rPr>
              <a:t>概述</a:t>
            </a:r>
            <a:endParaRPr lang="zh-CN" altLang="en-US" b="1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界面原型（布局，功能，跳转逻辑，</a:t>
            </a:r>
            <a:r>
              <a:rPr lang="en-US" altLang="zh-CN">
                <a:solidFill>
                  <a:schemeClr val="bg1"/>
                </a:solidFill>
              </a:rPr>
              <a:t>……</a:t>
            </a:r>
            <a:r>
              <a:rPr lang="zh-CN" altLang="en-US">
                <a:solidFill>
                  <a:schemeClr val="bg1"/>
                </a:solidFill>
              </a:rPr>
              <a:t>）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4" name="图片 3" descr="c4659e4e1c64ae23d9a45d85c18f5ca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08910" y="0"/>
            <a:ext cx="656336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2C45FD87-093F-4B0C-8C93-FC1EE41EADDD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游戏策划案的</a:t>
            </a:r>
            <a:r>
              <a:rPr lang="zh-CN" alt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  <a:sym typeface="+mn-ea"/>
              </a:rPr>
              <a:t>具体细节</a:t>
            </a:r>
            <a:r>
              <a:rPr lang="en-US" altLang="zh-CN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——</a:t>
            </a:r>
            <a:r>
              <a:rPr lang="zh-CN" alt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详细</a:t>
            </a:r>
            <a:r>
              <a:rPr lang="zh-CN" alt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设计</a:t>
            </a:r>
            <a:endParaRPr lang="zh-CN" altLang="en-US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61620" y="700405"/>
            <a:ext cx="4503420" cy="15233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>
              <a:buFont typeface="Arial" panose="020B0604020202020204" pitchFamily="34" charset="0"/>
              <a:buNone/>
            </a:pPr>
            <a:r>
              <a:rPr lang="zh-CN" altLang="en-US" b="1">
                <a:solidFill>
                  <a:schemeClr val="bg1"/>
                </a:solidFill>
              </a:rPr>
              <a:t>界面设计：</a:t>
            </a:r>
            <a:endParaRPr lang="zh-CN" altLang="en-US" b="1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u="sng">
                <a:solidFill>
                  <a:schemeClr val="bg1"/>
                </a:solidFill>
                <a:sym typeface="+mn-ea"/>
              </a:rPr>
              <a:t>设计目的</a:t>
            </a:r>
            <a:r>
              <a:rPr lang="en-US" altLang="zh-CN" u="sng">
                <a:solidFill>
                  <a:schemeClr val="bg1"/>
                </a:solidFill>
                <a:sym typeface="+mn-ea"/>
              </a:rPr>
              <a:t>/</a:t>
            </a:r>
            <a:r>
              <a:rPr lang="zh-CN" altLang="en-US" u="sng">
                <a:solidFill>
                  <a:schemeClr val="bg1"/>
                </a:solidFill>
                <a:sym typeface="+mn-ea"/>
              </a:rPr>
              <a:t>概述</a:t>
            </a:r>
            <a:endParaRPr lang="zh-CN" altLang="en-US" b="1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界面原型（布局，功能，跳转逻辑，</a:t>
            </a:r>
            <a:r>
              <a:rPr lang="en-US" altLang="zh-CN">
                <a:solidFill>
                  <a:schemeClr val="bg1"/>
                </a:solidFill>
              </a:rPr>
              <a:t>……</a:t>
            </a:r>
            <a:r>
              <a:rPr lang="zh-CN" altLang="en-US">
                <a:solidFill>
                  <a:schemeClr val="bg1"/>
                </a:solidFill>
              </a:rPr>
              <a:t>）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l="4170" r="4122"/>
          <a:stretch>
            <a:fillRect/>
          </a:stretch>
        </p:blipFill>
        <p:spPr>
          <a:xfrm>
            <a:off x="1626870" y="1864995"/>
            <a:ext cx="8146415" cy="4042410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1626870" y="3543300"/>
            <a:ext cx="2575560" cy="2407920"/>
          </a:xfrm>
          <a:prstGeom prst="rect">
            <a:avLst/>
          </a:prstGeom>
          <a:solidFill>
            <a:schemeClr val="accent2">
              <a:alpha val="2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1992630" y="4762500"/>
            <a:ext cx="15113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移动操作</a:t>
            </a:r>
            <a:r>
              <a:rPr lang="zh-CN" altLang="en-US"/>
              <a:t>区</a:t>
            </a:r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6783070" y="4005580"/>
            <a:ext cx="2990850" cy="1946275"/>
          </a:xfrm>
          <a:prstGeom prst="rect">
            <a:avLst/>
          </a:prstGeom>
          <a:solidFill>
            <a:schemeClr val="accent2">
              <a:alpha val="2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7118350" y="4856480"/>
            <a:ext cx="19989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技能</a:t>
            </a:r>
            <a:r>
              <a:rPr lang="en-US" altLang="zh-CN"/>
              <a:t>/</a:t>
            </a:r>
            <a:r>
              <a:rPr lang="zh-CN" altLang="en-US"/>
              <a:t>战斗操作</a:t>
            </a:r>
            <a:r>
              <a:rPr lang="zh-CN" altLang="en-US"/>
              <a:t>区</a:t>
            </a:r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4411980" y="5382260"/>
            <a:ext cx="2284095" cy="475615"/>
          </a:xfrm>
          <a:prstGeom prst="rect">
            <a:avLst/>
          </a:prstGeom>
          <a:solidFill>
            <a:schemeClr val="accent2">
              <a:alpha val="2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4913630" y="5427980"/>
            <a:ext cx="15113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信息</a:t>
            </a:r>
            <a:r>
              <a:rPr lang="zh-CN" altLang="en-US"/>
              <a:t>区</a:t>
            </a:r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8205470" y="2456180"/>
            <a:ext cx="1482090" cy="1413510"/>
          </a:xfrm>
          <a:prstGeom prst="rect">
            <a:avLst/>
          </a:prstGeom>
          <a:solidFill>
            <a:schemeClr val="accent2">
              <a:alpha val="2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8205470" y="2910840"/>
            <a:ext cx="14827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小队角色操作</a:t>
            </a:r>
            <a:r>
              <a:rPr lang="zh-CN" altLang="en-US"/>
              <a:t>区</a:t>
            </a:r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6783070" y="1864995"/>
            <a:ext cx="2990215" cy="499110"/>
          </a:xfrm>
          <a:prstGeom prst="rect">
            <a:avLst/>
          </a:prstGeom>
          <a:solidFill>
            <a:schemeClr val="accent2">
              <a:alpha val="2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6991350" y="1920240"/>
            <a:ext cx="27819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系统玩法</a:t>
            </a:r>
            <a:r>
              <a:rPr lang="zh-CN" altLang="en-US"/>
              <a:t>相关</a:t>
            </a:r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1626235" y="1864360"/>
            <a:ext cx="1787525" cy="1259840"/>
          </a:xfrm>
          <a:prstGeom prst="rect">
            <a:avLst/>
          </a:prstGeom>
          <a:solidFill>
            <a:schemeClr val="accent2">
              <a:alpha val="2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1692910" y="2223770"/>
            <a:ext cx="1654810" cy="6851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小地图及其他系统</a:t>
            </a:r>
            <a:r>
              <a:rPr lang="zh-CN" altLang="en-US"/>
              <a:t>功能</a:t>
            </a:r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2865755" y="2414270"/>
            <a:ext cx="5917565" cy="2980690"/>
          </a:xfrm>
          <a:prstGeom prst="rect">
            <a:avLst/>
          </a:prstGeom>
          <a:solidFill>
            <a:schemeClr val="accent2">
              <a:alpha val="2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文本框 35"/>
          <p:cNvSpPr txBox="1"/>
          <p:nvPr/>
        </p:nvSpPr>
        <p:spPr>
          <a:xfrm>
            <a:off x="4433570" y="3543300"/>
            <a:ext cx="27819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游戏核心画面</a:t>
            </a:r>
            <a:r>
              <a:rPr lang="zh-CN" altLang="en-US"/>
              <a:t>区域</a:t>
            </a:r>
            <a:endParaRPr lang="zh-CN" altLang="en-US"/>
          </a:p>
        </p:txBody>
      </p:sp>
      <p:sp>
        <p:nvSpPr>
          <p:cNvPr id="37" name="文本框 36"/>
          <p:cNvSpPr txBox="1"/>
          <p:nvPr/>
        </p:nvSpPr>
        <p:spPr>
          <a:xfrm>
            <a:off x="4213860" y="6356350"/>
            <a:ext cx="29845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界面</a:t>
            </a:r>
            <a:r>
              <a:rPr lang="zh-CN" altLang="en-US">
                <a:solidFill>
                  <a:schemeClr val="bg1"/>
                </a:solidFill>
              </a:rPr>
              <a:t>布局示例</a:t>
            </a:r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2C45FD87-093F-4B0C-8C93-FC1EE41EADDD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游戏策划案的构成</a:t>
            </a:r>
            <a:r>
              <a:rPr lang="en-US" altLang="zh-CN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——</a:t>
            </a:r>
            <a:r>
              <a:rPr lang="zh-CN" alt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详细</a:t>
            </a:r>
            <a:r>
              <a:rPr lang="zh-CN" alt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设计</a:t>
            </a:r>
            <a:endParaRPr lang="zh-CN" altLang="en-US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61620" y="700405"/>
            <a:ext cx="4503420" cy="15233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>
              <a:buFont typeface="Arial" panose="020B0604020202020204" pitchFamily="34" charset="0"/>
              <a:buNone/>
            </a:pPr>
            <a:r>
              <a:rPr lang="zh-CN" altLang="en-US" b="1">
                <a:solidFill>
                  <a:schemeClr val="bg1"/>
                </a:solidFill>
              </a:rPr>
              <a:t>界面设计：</a:t>
            </a:r>
            <a:endParaRPr lang="zh-CN" altLang="en-US" b="1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u="sng">
                <a:solidFill>
                  <a:schemeClr val="bg1"/>
                </a:solidFill>
                <a:sym typeface="+mn-ea"/>
              </a:rPr>
              <a:t>设计目的</a:t>
            </a:r>
            <a:r>
              <a:rPr lang="en-US" altLang="zh-CN" u="sng">
                <a:solidFill>
                  <a:schemeClr val="bg1"/>
                </a:solidFill>
                <a:sym typeface="+mn-ea"/>
              </a:rPr>
              <a:t>/</a:t>
            </a:r>
            <a:r>
              <a:rPr lang="zh-CN" altLang="en-US" u="sng">
                <a:solidFill>
                  <a:schemeClr val="bg1"/>
                </a:solidFill>
                <a:sym typeface="+mn-ea"/>
              </a:rPr>
              <a:t>概述</a:t>
            </a:r>
            <a:endParaRPr lang="zh-CN" altLang="en-US" b="1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界面原型（布局，功能，跳转逻辑，</a:t>
            </a:r>
            <a:r>
              <a:rPr lang="en-US" altLang="zh-CN">
                <a:solidFill>
                  <a:schemeClr val="bg1"/>
                </a:solidFill>
              </a:rPr>
              <a:t>……</a:t>
            </a:r>
            <a:r>
              <a:rPr lang="zh-CN" altLang="en-US">
                <a:solidFill>
                  <a:schemeClr val="bg1"/>
                </a:solidFill>
              </a:rPr>
              <a:t>）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l="4170" r="4122"/>
          <a:stretch>
            <a:fillRect/>
          </a:stretch>
        </p:blipFill>
        <p:spPr>
          <a:xfrm>
            <a:off x="1626870" y="1864995"/>
            <a:ext cx="8146415" cy="404241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课程</a:t>
            </a:r>
            <a:r>
              <a:rPr lang="zh-CN" alt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目的</a:t>
            </a:r>
            <a:endParaRPr lang="zh-CN" altLang="en-US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720012" y="1439960"/>
            <a:ext cx="10515600" cy="4351338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>
            <a:norm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了解一般游戏策划案的构成和书写</a:t>
            </a:r>
            <a:r>
              <a:rPr lang="zh-CN" altLang="en-US" dirty="0">
                <a:solidFill>
                  <a:schemeClr val="bg1"/>
                </a:solidFill>
              </a:rPr>
              <a:t>方法</a:t>
            </a:r>
            <a:endParaRPr lang="zh-CN" altLang="en-US" dirty="0">
              <a:solidFill>
                <a:schemeClr val="bg1"/>
              </a:solidFill>
            </a:endParaRPr>
          </a:p>
          <a:p>
            <a:endParaRPr lang="zh-CN" altLang="en-US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为课程游戏策划案的撰写提供思路和方法</a:t>
            </a:r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5FD87-093F-4B0C-8C93-FC1EE41EAD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2C45FD87-093F-4B0C-8C93-FC1EE41EADDD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游戏策划案的构成</a:t>
            </a:r>
            <a:r>
              <a:rPr lang="en-US" altLang="zh-CN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——</a:t>
            </a:r>
            <a:r>
              <a:rPr lang="zh-CN" alt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以课程</a:t>
            </a:r>
            <a:r>
              <a:rPr lang="zh-CN" alt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为例</a:t>
            </a:r>
            <a:endParaRPr lang="zh-CN" altLang="en-US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96850" y="1601470"/>
            <a:ext cx="3361055" cy="512064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52120" y="1703705"/>
            <a:ext cx="2869565" cy="4552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accent1"/>
                </a:solidFill>
              </a:rPr>
              <a:t>整体概述</a:t>
            </a:r>
            <a:endParaRPr lang="zh-CN" altLang="en-US" sz="2400" b="1">
              <a:solidFill>
                <a:schemeClr val="accent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8610600" y="1583690"/>
            <a:ext cx="3361055" cy="513778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8865870" y="1685925"/>
            <a:ext cx="2869565" cy="4552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accent1"/>
                </a:solidFill>
              </a:rPr>
              <a:t>施行</a:t>
            </a:r>
            <a:r>
              <a:rPr lang="en-US" altLang="zh-CN" sz="2400" b="1">
                <a:solidFill>
                  <a:schemeClr val="accent1"/>
                </a:solidFill>
              </a:rPr>
              <a:t>/</a:t>
            </a:r>
            <a:r>
              <a:rPr lang="zh-CN" altLang="en-US" sz="2400" b="1">
                <a:solidFill>
                  <a:schemeClr val="accent1"/>
                </a:solidFill>
              </a:rPr>
              <a:t>资源</a:t>
            </a:r>
            <a:r>
              <a:rPr lang="zh-CN" altLang="en-US" sz="2400" b="1">
                <a:solidFill>
                  <a:schemeClr val="accent1"/>
                </a:solidFill>
              </a:rPr>
              <a:t>需求</a:t>
            </a:r>
            <a:endParaRPr lang="zh-CN" altLang="en-US" sz="2400" b="1">
              <a:solidFill>
                <a:schemeClr val="accent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63550" y="3325495"/>
            <a:ext cx="2869565" cy="15233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>
                <a:solidFill>
                  <a:schemeClr val="bg1"/>
                </a:solidFill>
              </a:rPr>
              <a:t>要做一个什么样的游戏：</a:t>
            </a:r>
            <a:endParaRPr lang="zh-CN" altLang="en-US" b="1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游戏</a:t>
            </a:r>
            <a:r>
              <a:rPr lang="zh-CN" altLang="en-US">
                <a:solidFill>
                  <a:schemeClr val="bg1"/>
                </a:solidFill>
              </a:rPr>
              <a:t>名称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一句话</a:t>
            </a:r>
            <a:r>
              <a:rPr lang="zh-CN" altLang="en-US">
                <a:solidFill>
                  <a:schemeClr val="bg1"/>
                </a:solidFill>
              </a:rPr>
              <a:t>概括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游戏</a:t>
            </a:r>
            <a:r>
              <a:rPr lang="zh-CN" altLang="en-US">
                <a:solidFill>
                  <a:schemeClr val="bg1"/>
                </a:solidFill>
              </a:rPr>
              <a:t>类型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运行</a:t>
            </a:r>
            <a:r>
              <a:rPr lang="zh-CN" altLang="en-US">
                <a:solidFill>
                  <a:schemeClr val="bg1"/>
                </a:solidFill>
              </a:rPr>
              <a:t>环境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bg1"/>
                </a:solidFill>
              </a:rPr>
              <a:t>……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25475" y="661670"/>
            <a:ext cx="608266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>
                <a:solidFill>
                  <a:schemeClr val="bg1"/>
                </a:solidFill>
              </a:rPr>
              <a:t>游戏开发周期：</a:t>
            </a:r>
            <a:r>
              <a:rPr lang="zh-CN" altLang="en-US">
                <a:solidFill>
                  <a:schemeClr val="bg1"/>
                </a:solidFill>
              </a:rPr>
              <a:t>初期，不涉及迭代开发</a:t>
            </a:r>
            <a:r>
              <a:rPr lang="zh-CN" altLang="en-US">
                <a:solidFill>
                  <a:schemeClr val="bg1"/>
                </a:solidFill>
              </a:rPr>
              <a:t>过程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>
                <a:solidFill>
                  <a:schemeClr val="bg1"/>
                </a:solidFill>
              </a:rPr>
              <a:t>项目规模：</a:t>
            </a:r>
            <a:r>
              <a:rPr lang="zh-CN" altLang="en-US">
                <a:solidFill>
                  <a:schemeClr val="bg1"/>
                </a:solidFill>
              </a:rPr>
              <a:t>小</a:t>
            </a:r>
            <a:r>
              <a:rPr lang="en-US" altLang="zh-CN">
                <a:solidFill>
                  <a:schemeClr val="bg1"/>
                </a:solidFill>
              </a:rPr>
              <a:t>/mini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>
                <a:solidFill>
                  <a:schemeClr val="bg1"/>
                </a:solidFill>
              </a:rPr>
              <a:t>观看策划案的角色：</a:t>
            </a:r>
            <a:r>
              <a:rPr lang="zh-CN" altLang="en-US">
                <a:solidFill>
                  <a:schemeClr val="bg1"/>
                </a:solidFill>
              </a:rPr>
              <a:t>老师，合作同学（开发同学）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63550" y="4919345"/>
            <a:ext cx="2869565" cy="15233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>
                <a:solidFill>
                  <a:schemeClr val="bg1"/>
                </a:solidFill>
              </a:rPr>
              <a:t>核心体验</a:t>
            </a:r>
            <a:r>
              <a:rPr lang="en-US" altLang="zh-CN" b="1">
                <a:solidFill>
                  <a:schemeClr val="bg1"/>
                </a:solidFill>
              </a:rPr>
              <a:t>/</a:t>
            </a:r>
            <a:r>
              <a:rPr lang="zh-CN" altLang="en-US" b="1">
                <a:solidFill>
                  <a:schemeClr val="bg1"/>
                </a:solidFill>
              </a:rPr>
              <a:t>设计目的：</a:t>
            </a:r>
            <a:endParaRPr lang="zh-CN" altLang="en-US" b="1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bg1"/>
                </a:solidFill>
              </a:rPr>
              <a:t>eg.</a:t>
            </a:r>
            <a:r>
              <a:rPr lang="zh-CN" altLang="en-US">
                <a:solidFill>
                  <a:schemeClr val="bg1"/>
                </a:solidFill>
              </a:rPr>
              <a:t>顺滑操作</a:t>
            </a:r>
            <a:r>
              <a:rPr lang="zh-CN" altLang="en-US">
                <a:solidFill>
                  <a:schemeClr val="bg1"/>
                </a:solidFill>
              </a:rPr>
              <a:t>体验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bg1"/>
                </a:solidFill>
                <a:sym typeface="+mn-ea"/>
              </a:rPr>
              <a:t>eg.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宏大的故事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设定</a:t>
            </a:r>
            <a:endParaRPr lang="zh-CN" altLang="en-US">
              <a:solidFill>
                <a:schemeClr val="bg1"/>
              </a:solidFill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bg1"/>
                </a:solidFill>
                <a:sym typeface="+mn-ea"/>
              </a:rPr>
              <a:t>eg.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包爽的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成长系统</a:t>
            </a:r>
            <a:endParaRPr lang="zh-CN" altLang="en-US">
              <a:solidFill>
                <a:schemeClr val="bg1"/>
              </a:solidFill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bg1"/>
                </a:solidFill>
                <a:sym typeface="+mn-ea"/>
              </a:rPr>
              <a:t>……</a:t>
            </a:r>
            <a:endParaRPr lang="en-US" altLang="zh-CN">
              <a:solidFill>
                <a:schemeClr val="bg1"/>
              </a:solidFill>
              <a:sym typeface="+mn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733165" y="1600835"/>
            <a:ext cx="4732655" cy="5743575"/>
            <a:chOff x="6629" y="2522"/>
            <a:chExt cx="7453" cy="9045"/>
          </a:xfrm>
        </p:grpSpPr>
        <p:grpSp>
          <p:nvGrpSpPr>
            <p:cNvPr id="18" name="组合 17"/>
            <p:cNvGrpSpPr/>
            <p:nvPr/>
          </p:nvGrpSpPr>
          <p:grpSpPr>
            <a:xfrm>
              <a:off x="6629" y="2522"/>
              <a:ext cx="7453" cy="8064"/>
              <a:chOff x="6629" y="2522"/>
              <a:chExt cx="7453" cy="8064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6629" y="2522"/>
                <a:ext cx="7453" cy="8064"/>
              </a:xfrm>
              <a:prstGeom prst="rect">
                <a:avLst/>
              </a:prstGeom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7031" y="2683"/>
                <a:ext cx="6817" cy="7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r>
                  <a:rPr lang="zh-CN" altLang="en-US" sz="2400" b="1">
                    <a:solidFill>
                      <a:schemeClr val="accent1"/>
                    </a:solidFill>
                  </a:rPr>
                  <a:t>设计</a:t>
                </a:r>
                <a:r>
                  <a:rPr lang="zh-CN" altLang="en-US" sz="2400" b="1">
                    <a:solidFill>
                      <a:schemeClr val="accent1"/>
                    </a:solidFill>
                  </a:rPr>
                  <a:t>细节</a:t>
                </a:r>
                <a:endParaRPr lang="zh-CN" altLang="en-US" sz="2400" b="1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6860" y="3429"/>
              <a:ext cx="6987" cy="23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indent="0">
                <a:buFont typeface="Arial" panose="020B0604020202020204" pitchFamily="34" charset="0"/>
                <a:buNone/>
              </a:pPr>
              <a:r>
                <a:rPr lang="zh-CN" altLang="en-US" b="1">
                  <a:solidFill>
                    <a:schemeClr val="bg1"/>
                  </a:solidFill>
                </a:rPr>
                <a:t>世界观设定：</a:t>
              </a:r>
              <a:endParaRPr lang="zh-CN" altLang="en-US" b="1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u="sng">
                  <a:solidFill>
                    <a:schemeClr val="bg1"/>
                  </a:solidFill>
                </a:rPr>
                <a:t>设计目的</a:t>
              </a:r>
              <a:r>
                <a:rPr lang="en-US" altLang="zh-CN" u="sng">
                  <a:solidFill>
                    <a:schemeClr val="bg1"/>
                  </a:solidFill>
                </a:rPr>
                <a:t>/</a:t>
              </a:r>
              <a:r>
                <a:rPr lang="zh-CN" altLang="en-US" u="sng">
                  <a:solidFill>
                    <a:schemeClr val="bg1"/>
                  </a:solidFill>
                </a:rPr>
                <a:t>概述</a:t>
              </a:r>
              <a:endParaRPr lang="zh-CN" altLang="en-US" u="sng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>
                  <a:solidFill>
                    <a:schemeClr val="bg1"/>
                  </a:solidFill>
                </a:rPr>
                <a:t>故事背景</a:t>
              </a:r>
              <a:r>
                <a:rPr lang="en-US" altLang="zh-CN">
                  <a:solidFill>
                    <a:schemeClr val="bg1"/>
                  </a:solidFill>
                </a:rPr>
                <a:t>/</a:t>
              </a:r>
              <a:r>
                <a:rPr lang="zh-CN" altLang="en-US">
                  <a:solidFill>
                    <a:schemeClr val="bg1"/>
                  </a:solidFill>
                </a:rPr>
                <a:t>故事</a:t>
              </a:r>
              <a:r>
                <a:rPr lang="zh-CN" altLang="en-US">
                  <a:solidFill>
                    <a:schemeClr val="bg1"/>
                  </a:solidFill>
                </a:rPr>
                <a:t>历史</a:t>
              </a:r>
              <a:endParaRPr lang="zh-CN" altLang="en-US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>
                  <a:solidFill>
                    <a:schemeClr val="bg1"/>
                  </a:solidFill>
                </a:rPr>
                <a:t>人物设定</a:t>
              </a:r>
              <a:r>
                <a:rPr lang="en-US" altLang="zh-CN">
                  <a:solidFill>
                    <a:schemeClr val="bg1"/>
                  </a:solidFill>
                </a:rPr>
                <a:t>/</a:t>
              </a:r>
              <a:r>
                <a:rPr lang="zh-CN" altLang="en-US">
                  <a:solidFill>
                    <a:schemeClr val="bg1"/>
                  </a:solidFill>
                </a:rPr>
                <a:t>人物</a:t>
              </a:r>
              <a:r>
                <a:rPr lang="zh-CN" altLang="en-US">
                  <a:solidFill>
                    <a:schemeClr val="bg1"/>
                  </a:solidFill>
                </a:rPr>
                <a:t>小传</a:t>
              </a:r>
              <a:endParaRPr lang="zh-CN" altLang="en-US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>
                  <a:solidFill>
                    <a:schemeClr val="bg1"/>
                  </a:solidFill>
                </a:rPr>
                <a:t>叙事设计</a:t>
              </a:r>
              <a:r>
                <a:rPr lang="en-US" altLang="zh-CN">
                  <a:solidFill>
                    <a:schemeClr val="bg1"/>
                  </a:solidFill>
                </a:rPr>
                <a:t>/</a:t>
              </a:r>
              <a:r>
                <a:rPr lang="zh-CN" altLang="en-US">
                  <a:solidFill>
                    <a:schemeClr val="bg1"/>
                  </a:solidFill>
                </a:rPr>
                <a:t>任务</a:t>
              </a:r>
              <a:r>
                <a:rPr lang="zh-CN" altLang="en-US">
                  <a:solidFill>
                    <a:schemeClr val="bg1"/>
                  </a:solidFill>
                </a:rPr>
                <a:t>设计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6861" y="5607"/>
              <a:ext cx="7092" cy="23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indent="0">
                <a:buFont typeface="Arial" panose="020B0604020202020204" pitchFamily="34" charset="0"/>
                <a:buNone/>
              </a:pPr>
              <a:r>
                <a:rPr lang="zh-CN" altLang="en-US" b="1">
                  <a:solidFill>
                    <a:schemeClr val="bg1"/>
                  </a:solidFill>
                </a:rPr>
                <a:t>玩法设计：</a:t>
              </a:r>
              <a:endParaRPr lang="zh-CN" altLang="en-US" b="1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u="sng">
                  <a:solidFill>
                    <a:schemeClr val="bg1"/>
                  </a:solidFill>
                  <a:sym typeface="+mn-ea"/>
                </a:rPr>
                <a:t>设计目的</a:t>
              </a:r>
              <a:r>
                <a:rPr lang="en-US" altLang="zh-CN" u="sng">
                  <a:solidFill>
                    <a:schemeClr val="bg1"/>
                  </a:solidFill>
                  <a:sym typeface="+mn-ea"/>
                </a:rPr>
                <a:t>/</a:t>
              </a:r>
              <a:r>
                <a:rPr lang="zh-CN" altLang="en-US" u="sng">
                  <a:solidFill>
                    <a:schemeClr val="bg1"/>
                  </a:solidFill>
                  <a:sym typeface="+mn-ea"/>
                </a:rPr>
                <a:t>概述</a:t>
              </a:r>
              <a:endParaRPr lang="zh-CN" altLang="en-US" b="1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>
                  <a:solidFill>
                    <a:schemeClr val="bg1"/>
                  </a:solidFill>
                </a:rPr>
                <a:t>游戏规则</a:t>
              </a:r>
              <a:endParaRPr lang="zh-CN" altLang="en-US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>
                  <a:solidFill>
                    <a:schemeClr val="bg1"/>
                  </a:solidFill>
                </a:rPr>
                <a:t>人物能力</a:t>
              </a:r>
              <a:r>
                <a:rPr lang="en-US" altLang="zh-CN">
                  <a:solidFill>
                    <a:schemeClr val="bg1"/>
                  </a:solidFill>
                </a:rPr>
                <a:t>/</a:t>
              </a:r>
              <a:r>
                <a:rPr lang="zh-CN" altLang="en-US">
                  <a:solidFill>
                    <a:schemeClr val="bg1"/>
                  </a:solidFill>
                </a:rPr>
                <a:t>战斗能力</a:t>
              </a:r>
              <a:r>
                <a:rPr lang="en-US" altLang="zh-CN">
                  <a:solidFill>
                    <a:schemeClr val="bg1"/>
                  </a:solidFill>
                </a:rPr>
                <a:t>/...</a:t>
              </a:r>
              <a:endParaRPr lang="en-US" altLang="zh-CN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>
                  <a:solidFill>
                    <a:schemeClr val="bg1"/>
                  </a:solidFill>
                </a:rPr>
                <a:t>关卡设计（地图设计，流程设计</a:t>
              </a:r>
              <a:r>
                <a:rPr lang="en-US" altLang="zh-CN">
                  <a:solidFill>
                    <a:schemeClr val="bg1"/>
                  </a:solidFill>
                </a:rPr>
                <a:t>,</a:t>
              </a:r>
              <a:r>
                <a:rPr lang="zh-CN" altLang="en-US">
                  <a:solidFill>
                    <a:schemeClr val="bg1"/>
                  </a:solidFill>
                </a:rPr>
                <a:t>怪物设计，道具设计，图素设计</a:t>
              </a:r>
              <a:r>
                <a:rPr lang="en-US" altLang="zh-CN">
                  <a:solidFill>
                    <a:schemeClr val="bg1"/>
                  </a:solidFill>
                </a:rPr>
                <a:t>……</a:t>
              </a:r>
              <a:r>
                <a:rPr lang="zh-CN" altLang="en-US">
                  <a:solidFill>
                    <a:schemeClr val="bg1"/>
                  </a:solidFill>
                </a:rPr>
                <a:t>）</a:t>
              </a:r>
              <a:endParaRPr lang="zh-CN" altLang="en-US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>
                  <a:solidFill>
                    <a:schemeClr val="bg1"/>
                  </a:solidFill>
                </a:rPr>
                <a:t>系统设计</a:t>
              </a:r>
              <a:endParaRPr lang="zh-CN" altLang="en-US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>
                  <a:solidFill>
                    <a:schemeClr val="bg1"/>
                  </a:solidFill>
                </a:rPr>
                <a:t>数值设计</a:t>
              </a:r>
              <a:r>
                <a:rPr lang="en-US" altLang="zh-CN">
                  <a:solidFill>
                    <a:schemeClr val="bg1"/>
                  </a:solidFill>
                </a:rPr>
                <a:t>……</a:t>
              </a:r>
              <a:endParaRPr lang="zh-CN" altLang="en-US">
                <a:solidFill>
                  <a:schemeClr val="bg1"/>
                </a:solidFill>
              </a:endParaRPr>
            </a:p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6862" y="9168"/>
              <a:ext cx="7092" cy="23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indent="0">
                <a:buFont typeface="Arial" panose="020B0604020202020204" pitchFamily="34" charset="0"/>
                <a:buNone/>
              </a:pPr>
              <a:r>
                <a:rPr lang="zh-CN" altLang="en-US" b="1">
                  <a:solidFill>
                    <a:schemeClr val="bg1"/>
                  </a:solidFill>
                </a:rPr>
                <a:t>界面设计：</a:t>
              </a:r>
              <a:endParaRPr lang="zh-CN" altLang="en-US" b="1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u="sng">
                  <a:solidFill>
                    <a:schemeClr val="bg1"/>
                  </a:solidFill>
                  <a:sym typeface="+mn-ea"/>
                </a:rPr>
                <a:t>设计目的</a:t>
              </a:r>
              <a:r>
                <a:rPr lang="en-US" altLang="zh-CN" u="sng">
                  <a:solidFill>
                    <a:schemeClr val="bg1"/>
                  </a:solidFill>
                  <a:sym typeface="+mn-ea"/>
                </a:rPr>
                <a:t>/</a:t>
              </a:r>
              <a:r>
                <a:rPr lang="zh-CN" altLang="en-US" u="sng">
                  <a:solidFill>
                    <a:schemeClr val="bg1"/>
                  </a:solidFill>
                  <a:sym typeface="+mn-ea"/>
                </a:rPr>
                <a:t>概述</a:t>
              </a:r>
              <a:endParaRPr lang="zh-CN" altLang="en-US" b="1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>
                  <a:solidFill>
                    <a:schemeClr val="bg1"/>
                  </a:solidFill>
                </a:rPr>
                <a:t>界面原型（布局，功能，跳转逻辑，</a:t>
              </a:r>
              <a:r>
                <a:rPr lang="en-US" altLang="zh-CN">
                  <a:solidFill>
                    <a:schemeClr val="bg1"/>
                  </a:solidFill>
                </a:rPr>
                <a:t>……</a:t>
              </a:r>
              <a:r>
                <a:rPr lang="zh-CN" altLang="en-US">
                  <a:solidFill>
                    <a:schemeClr val="bg1"/>
                  </a:solidFill>
                </a:rPr>
                <a:t>）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8681085" y="2152015"/>
            <a:ext cx="4436745" cy="15233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>
              <a:buFont typeface="Arial" panose="020B0604020202020204" pitchFamily="34" charset="0"/>
              <a:buNone/>
            </a:pPr>
            <a:r>
              <a:rPr lang="zh-CN" altLang="en-US" b="1">
                <a:solidFill>
                  <a:schemeClr val="bg1"/>
                </a:solidFill>
              </a:rPr>
              <a:t>程序：</a:t>
            </a:r>
            <a:endParaRPr lang="zh-CN" altLang="en-US" b="1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流程模块</a:t>
            </a:r>
            <a:r>
              <a:rPr lang="zh-CN" altLang="en-US">
                <a:solidFill>
                  <a:schemeClr val="bg1"/>
                </a:solidFill>
              </a:rPr>
              <a:t>需求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战斗模块</a:t>
            </a:r>
            <a:r>
              <a:rPr lang="zh-CN" altLang="en-US">
                <a:solidFill>
                  <a:schemeClr val="bg1"/>
                </a:solidFill>
              </a:rPr>
              <a:t>需求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关卡模块</a:t>
            </a:r>
            <a:r>
              <a:rPr lang="zh-CN" altLang="en-US">
                <a:solidFill>
                  <a:schemeClr val="bg1"/>
                </a:solidFill>
              </a:rPr>
              <a:t>需求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界面模块</a:t>
            </a:r>
            <a:r>
              <a:rPr lang="zh-CN" altLang="en-US">
                <a:solidFill>
                  <a:schemeClr val="bg1"/>
                </a:solidFill>
              </a:rPr>
              <a:t>需求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bg1"/>
                </a:solidFill>
              </a:rPr>
              <a:t>……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706485" y="3802380"/>
            <a:ext cx="4436745" cy="15233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>
              <a:buFont typeface="Arial" panose="020B0604020202020204" pitchFamily="34" charset="0"/>
              <a:buNone/>
            </a:pPr>
            <a:r>
              <a:rPr lang="zh-CN" altLang="en-US" b="1">
                <a:solidFill>
                  <a:schemeClr val="bg1"/>
                </a:solidFill>
              </a:rPr>
              <a:t>美术：</a:t>
            </a:r>
            <a:endParaRPr lang="zh-CN" altLang="en-US" b="1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角色</a:t>
            </a:r>
            <a:r>
              <a:rPr lang="en-US" altLang="zh-CN">
                <a:solidFill>
                  <a:schemeClr val="bg1"/>
                </a:solidFill>
              </a:rPr>
              <a:t>/</a:t>
            </a:r>
            <a:r>
              <a:rPr lang="zh-CN" altLang="en-US">
                <a:solidFill>
                  <a:schemeClr val="bg1"/>
                </a:solidFill>
              </a:rPr>
              <a:t>物件资源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场景</a:t>
            </a:r>
            <a:r>
              <a:rPr lang="zh-CN" altLang="en-US">
                <a:solidFill>
                  <a:schemeClr val="bg1"/>
                </a:solidFill>
              </a:rPr>
              <a:t>资源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bg1"/>
                </a:solidFill>
              </a:rPr>
              <a:t>UI</a:t>
            </a:r>
            <a:r>
              <a:rPr lang="zh-CN" altLang="en-US">
                <a:solidFill>
                  <a:schemeClr val="bg1"/>
                </a:solidFill>
              </a:rPr>
              <a:t>资源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特效</a:t>
            </a:r>
            <a:r>
              <a:rPr lang="zh-CN" altLang="en-US">
                <a:solidFill>
                  <a:schemeClr val="bg1"/>
                </a:solidFill>
              </a:rPr>
              <a:t>资源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707755" y="5198745"/>
            <a:ext cx="4436745" cy="15233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>
              <a:buFont typeface="Arial" panose="020B0604020202020204" pitchFamily="34" charset="0"/>
              <a:buNone/>
            </a:pPr>
            <a:r>
              <a:rPr lang="zh-CN" altLang="en-US" b="1">
                <a:solidFill>
                  <a:schemeClr val="bg1"/>
                </a:solidFill>
              </a:rPr>
              <a:t>音频：</a:t>
            </a:r>
            <a:endParaRPr lang="zh-CN" altLang="en-US" b="1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背景</a:t>
            </a:r>
            <a:r>
              <a:rPr lang="zh-CN" altLang="en-US">
                <a:solidFill>
                  <a:schemeClr val="bg1"/>
                </a:solidFill>
              </a:rPr>
              <a:t>音乐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音效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4" name="流程图: 顺序访问存储器 23"/>
          <p:cNvSpPr/>
          <p:nvPr/>
        </p:nvSpPr>
        <p:spPr>
          <a:xfrm flipH="1">
            <a:off x="10351770" y="5452745"/>
            <a:ext cx="1840230" cy="1100455"/>
          </a:xfrm>
          <a:prstGeom prst="flowChartMagneticTape">
            <a:avLst/>
          </a:prstGeom>
          <a:solidFill>
            <a:srgbClr val="FFFFFF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tx1"/>
                </a:solidFill>
              </a:rPr>
              <a:t>注：此处只简单罗列，具体以项目实际情况为准</a:t>
            </a:r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63550" y="2240915"/>
            <a:ext cx="2869565" cy="11137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>
                <a:solidFill>
                  <a:schemeClr val="bg1"/>
                </a:solidFill>
              </a:rPr>
              <a:t>封面</a:t>
            </a:r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目录</a:t>
            </a:r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修改版本记录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610600" y="1532255"/>
            <a:ext cx="3333750" cy="524065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2C45FD87-093F-4B0C-8C93-FC1EE41EADDD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1925" y="1325880"/>
            <a:ext cx="11868785" cy="5424805"/>
          </a:xfrm>
          <a:prstGeom prst="rect">
            <a:avLst/>
          </a:prstGeom>
        </p:spPr>
      </p:pic>
      <p:sp>
        <p:nvSpPr>
          <p:cNvPr id="4" name="标题 1"/>
          <p:cNvSpPr>
            <a:spLocks noGrp="1"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游戏策划案的构成</a:t>
            </a:r>
            <a:r>
              <a:rPr lang="en-US" altLang="zh-CN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——</a:t>
            </a:r>
            <a:r>
              <a:rPr lang="zh-CN" alt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需求</a:t>
            </a:r>
            <a:r>
              <a:rPr lang="zh-CN" alt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文档</a:t>
            </a:r>
            <a:endParaRPr lang="zh-CN" altLang="en-US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65125" y="680720"/>
            <a:ext cx="60521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需求文档需要包含实施人员所关心的一切</a:t>
            </a:r>
            <a:r>
              <a:rPr lang="zh-CN" altLang="en-US">
                <a:solidFill>
                  <a:schemeClr val="bg1"/>
                </a:solidFill>
              </a:rPr>
              <a:t>信息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以美术文档</a:t>
            </a:r>
            <a:r>
              <a:rPr lang="zh-CN" altLang="en-US">
                <a:solidFill>
                  <a:schemeClr val="bg1"/>
                </a:solidFill>
              </a:rPr>
              <a:t>为例：</a:t>
            </a:r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矩形 7"/>
          <p:cNvSpPr/>
          <p:nvPr/>
        </p:nvSpPr>
        <p:spPr>
          <a:xfrm>
            <a:off x="8610600" y="1826895"/>
            <a:ext cx="3063240" cy="357378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2C45FD87-093F-4B0C-8C93-FC1EE41EADDD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游戏策划案写作</a:t>
            </a:r>
            <a:endParaRPr lang="en-US" altLang="zh-CN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idx="4294967295"/>
          </p:nvPr>
        </p:nvSpPr>
        <p:spPr>
          <a:xfrm>
            <a:off x="720012" y="1439960"/>
            <a:ext cx="10515600" cy="4351338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>
            <a:normAutofit/>
          </a:bodyPr>
          <a:p>
            <a:r>
              <a:rPr lang="zh-CN" altLang="en-US" dirty="0">
                <a:solidFill>
                  <a:schemeClr val="bg1"/>
                </a:solidFill>
              </a:rPr>
              <a:t>什么是游戏策划</a:t>
            </a:r>
            <a:r>
              <a:rPr lang="zh-CN" altLang="en-US" dirty="0">
                <a:solidFill>
                  <a:schemeClr val="bg1"/>
                </a:solidFill>
              </a:rPr>
              <a:t>案</a:t>
            </a:r>
            <a:endParaRPr lang="zh-CN" altLang="en-US" dirty="0">
              <a:solidFill>
                <a:schemeClr val="bg1"/>
              </a:solidFill>
            </a:endParaRPr>
          </a:p>
          <a:p>
            <a:pPr lvl="1"/>
            <a:r>
              <a:rPr lang="zh-CN" altLang="en-US" dirty="0">
                <a:solidFill>
                  <a:schemeClr val="bg1"/>
                </a:solidFill>
              </a:rPr>
              <a:t>不同项目、不同阶段、不同模块的策划案都</a:t>
            </a:r>
            <a:r>
              <a:rPr lang="zh-CN" altLang="en-US" dirty="0">
                <a:solidFill>
                  <a:schemeClr val="bg1"/>
                </a:solidFill>
              </a:rPr>
              <a:t>不大一样</a:t>
            </a:r>
            <a:endParaRPr lang="zh-CN" altLang="en-US" dirty="0">
              <a:solidFill>
                <a:schemeClr val="bg1"/>
              </a:solidFill>
            </a:endParaRPr>
          </a:p>
          <a:p>
            <a:pPr lvl="1"/>
            <a:r>
              <a:rPr lang="zh-CN" altLang="en-US" dirty="0">
                <a:solidFill>
                  <a:schemeClr val="bg1"/>
                </a:solidFill>
              </a:rPr>
              <a:t>但是真谛如</a:t>
            </a:r>
            <a:r>
              <a:rPr lang="zh-CN" altLang="en-US" dirty="0">
                <a:solidFill>
                  <a:schemeClr val="bg1"/>
                </a:solidFill>
              </a:rPr>
              <a:t>右图</a:t>
            </a:r>
            <a:endParaRPr lang="zh-CN" altLang="en-US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游戏策划案的</a:t>
            </a:r>
            <a:r>
              <a:rPr lang="zh-CN" altLang="en-US" dirty="0">
                <a:solidFill>
                  <a:schemeClr val="bg1"/>
                </a:solidFill>
              </a:rPr>
              <a:t>构成</a:t>
            </a:r>
            <a:endParaRPr lang="zh-CN" altLang="en-US" dirty="0">
              <a:solidFill>
                <a:schemeClr val="bg1"/>
              </a:solidFill>
            </a:endParaRPr>
          </a:p>
          <a:p>
            <a:pPr lvl="1"/>
            <a:r>
              <a:rPr lang="zh-CN" altLang="en-US" dirty="0">
                <a:solidFill>
                  <a:schemeClr val="bg1"/>
                </a:solidFill>
              </a:rPr>
              <a:t>整体</a:t>
            </a:r>
            <a:r>
              <a:rPr lang="zh-CN" altLang="en-US" dirty="0">
                <a:solidFill>
                  <a:schemeClr val="bg1"/>
                </a:solidFill>
              </a:rPr>
              <a:t>概述</a:t>
            </a:r>
            <a:endParaRPr lang="zh-CN" altLang="en-US" dirty="0">
              <a:solidFill>
                <a:schemeClr val="bg1"/>
              </a:solidFill>
            </a:endParaRPr>
          </a:p>
          <a:p>
            <a:pPr lvl="1"/>
            <a:r>
              <a:rPr lang="zh-CN" altLang="en-US" dirty="0">
                <a:solidFill>
                  <a:schemeClr val="bg1"/>
                </a:solidFill>
              </a:rPr>
              <a:t>设计</a:t>
            </a:r>
            <a:r>
              <a:rPr lang="zh-CN" altLang="en-US" dirty="0">
                <a:solidFill>
                  <a:schemeClr val="bg1"/>
                </a:solidFill>
              </a:rPr>
              <a:t>细节</a:t>
            </a:r>
            <a:endParaRPr lang="zh-CN" altLang="en-US" dirty="0">
              <a:solidFill>
                <a:schemeClr val="bg1"/>
              </a:solidFill>
            </a:endParaRPr>
          </a:p>
          <a:p>
            <a:pPr lvl="1"/>
            <a:r>
              <a:rPr lang="zh-CN" altLang="en-US" dirty="0">
                <a:solidFill>
                  <a:schemeClr val="bg1"/>
                </a:solidFill>
              </a:rPr>
              <a:t>资源需求</a:t>
            </a:r>
            <a:endParaRPr lang="zh-CN" altLang="en-US" dirty="0">
              <a:solidFill>
                <a:schemeClr val="bg1"/>
              </a:solidFill>
            </a:endParaRPr>
          </a:p>
          <a:p>
            <a:pPr lvl="1"/>
            <a:endParaRPr lang="zh-CN" altLang="en-US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具体写作</a:t>
            </a:r>
            <a:r>
              <a:rPr lang="zh-CN" altLang="en-US" dirty="0">
                <a:solidFill>
                  <a:schemeClr val="bg1"/>
                </a:solidFill>
              </a:rPr>
              <a:t>细节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标题 1"/>
          <p:cNvSpPr>
            <a:spLocks noGrp="1"/>
          </p:cNvSpPr>
          <p:nvPr/>
        </p:nvSpPr>
        <p:spPr>
          <a:xfrm>
            <a:off x="9342120" y="2047875"/>
            <a:ext cx="1466850" cy="7759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与各种同事</a:t>
            </a:r>
            <a:endParaRPr lang="zh-CN" altLang="en-US" sz="2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2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</a:endParaRPr>
          </a:p>
          <a:p>
            <a:pPr algn="ctr"/>
            <a:r>
              <a:rPr lang="zh-CN" alt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交流</a:t>
            </a:r>
            <a:endParaRPr lang="zh-CN" altLang="en-US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2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7" name="下箭头 6"/>
          <p:cNvSpPr/>
          <p:nvPr/>
        </p:nvSpPr>
        <p:spPr>
          <a:xfrm>
            <a:off x="9952355" y="3068320"/>
            <a:ext cx="319405" cy="907415"/>
          </a:xfrm>
          <a:prstGeom prst="downArrow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标题 1"/>
          <p:cNvSpPr>
            <a:spLocks noGrp="1"/>
          </p:cNvSpPr>
          <p:nvPr/>
        </p:nvSpPr>
        <p:spPr>
          <a:xfrm>
            <a:off x="8703310" y="4164330"/>
            <a:ext cx="2743835" cy="7759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对于游戏的设计和</a:t>
            </a:r>
            <a:r>
              <a:rPr lang="zh-CN" alt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制作</a:t>
            </a:r>
            <a:endParaRPr lang="zh-CN" altLang="en-US" sz="2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2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</a:endParaRPr>
          </a:p>
          <a:p>
            <a:pPr algn="ctr"/>
            <a:r>
              <a:rPr lang="zh-CN" alt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达成共识</a:t>
            </a:r>
            <a:endParaRPr lang="zh-CN" altLang="en-US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2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610600" y="1297940"/>
            <a:ext cx="3063240" cy="5334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策划文档的</a:t>
            </a:r>
            <a:r>
              <a:rPr lang="zh-CN" altLang="en-US"/>
              <a:t>真谛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6" grpId="0"/>
      <p:bldP spid="6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2C45FD87-093F-4B0C-8C93-FC1EE41EADDD}" type="slidenum">
              <a:rPr lang="zh-CN" altLang="en-US" smtClean="0"/>
            </a:fld>
            <a:endParaRPr lang="zh-CN" altLang="en-US" dirty="0"/>
          </a:p>
        </p:txBody>
      </p:sp>
      <p:sp>
        <p:nvSpPr>
          <p:cNvPr id="5" name="标题 1"/>
          <p:cNvSpPr>
            <a:spLocks noGrp="1"/>
          </p:cNvSpPr>
          <p:nvPr/>
        </p:nvSpPr>
        <p:spPr>
          <a:xfrm>
            <a:off x="3524250" y="2766695"/>
            <a:ext cx="4712335" cy="7759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Q&amp;A</a:t>
            </a:r>
            <a:endParaRPr lang="en-US" altLang="zh-CN" sz="8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2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2C45FD87-093F-4B0C-8C93-FC1EE41EADDD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课程</a:t>
            </a:r>
            <a:r>
              <a:rPr lang="zh-CN" alt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目录</a:t>
            </a:r>
            <a:endParaRPr lang="zh-CN" altLang="en-US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idx="4294967295"/>
          </p:nvPr>
        </p:nvSpPr>
        <p:spPr>
          <a:xfrm>
            <a:off x="720012" y="1439960"/>
            <a:ext cx="10515600" cy="4351338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>
            <a:norm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什么是游戏策划</a:t>
            </a:r>
            <a:r>
              <a:rPr lang="zh-CN" altLang="en-US" dirty="0">
                <a:solidFill>
                  <a:schemeClr val="bg1"/>
                </a:solidFill>
              </a:rPr>
              <a:t>案</a:t>
            </a:r>
            <a:endParaRPr lang="zh-CN" altLang="en-US" dirty="0">
              <a:solidFill>
                <a:schemeClr val="bg1"/>
              </a:solidFill>
            </a:endParaRPr>
          </a:p>
          <a:p>
            <a:endParaRPr lang="zh-CN" altLang="en-US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游戏策划案的</a:t>
            </a:r>
            <a:r>
              <a:rPr lang="zh-CN" altLang="en-US" dirty="0">
                <a:solidFill>
                  <a:schemeClr val="bg1"/>
                </a:solidFill>
              </a:rPr>
              <a:t>构成</a:t>
            </a:r>
            <a:endParaRPr lang="zh-CN" altLang="en-US" dirty="0">
              <a:solidFill>
                <a:schemeClr val="bg1"/>
              </a:solidFill>
            </a:endParaRPr>
          </a:p>
          <a:p>
            <a:endParaRPr lang="zh-CN" altLang="en-US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具体写作</a:t>
            </a:r>
            <a:r>
              <a:rPr lang="zh-CN" altLang="en-US" dirty="0">
                <a:solidFill>
                  <a:schemeClr val="bg1"/>
                </a:solidFill>
              </a:rPr>
              <a:t>细节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910590" y="1588770"/>
            <a:ext cx="11281410" cy="5132070"/>
            <a:chOff x="1434" y="2502"/>
            <a:chExt cx="17766" cy="808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34" y="3060"/>
              <a:ext cx="5798" cy="727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26" y="2502"/>
              <a:ext cx="11774" cy="8083"/>
            </a:xfrm>
            <a:prstGeom prst="rect">
              <a:avLst/>
            </a:prstGeom>
          </p:spPr>
        </p:pic>
      </p:grp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2C45FD87-093F-4B0C-8C93-FC1EE41EADDD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什么是游戏策划</a:t>
            </a:r>
            <a:r>
              <a:rPr lang="zh-CN" alt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案</a:t>
            </a:r>
            <a:endParaRPr lang="zh-CN" altLang="en-US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idx="4294967295"/>
          </p:nvPr>
        </p:nvSpPr>
        <p:spPr>
          <a:xfrm>
            <a:off x="720012" y="1439960"/>
            <a:ext cx="10515600" cy="4351338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>
            <a:normAutofit/>
          </a:bodyPr>
          <a:p>
            <a:r>
              <a:rPr lang="zh-CN" altLang="en-US" dirty="0">
                <a:solidFill>
                  <a:schemeClr val="bg1"/>
                </a:solidFill>
              </a:rPr>
              <a:t>以一些商业策划案为例：</a:t>
            </a:r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/>
          </a:p>
        </p:txBody>
      </p:sp>
      <p:grpSp>
        <p:nvGrpSpPr>
          <p:cNvPr id="8" name="组合 7"/>
          <p:cNvGrpSpPr/>
          <p:nvPr/>
        </p:nvGrpSpPr>
        <p:grpSpPr>
          <a:xfrm>
            <a:off x="-84455" y="837565"/>
            <a:ext cx="12257405" cy="5375275"/>
            <a:chOff x="41" y="1144"/>
            <a:chExt cx="19303" cy="8465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00" y="1144"/>
              <a:ext cx="9745" cy="6954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" y="2885"/>
              <a:ext cx="9559" cy="672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2C45FD87-093F-4B0C-8C93-FC1EE41EADDD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什么是游戏策划</a:t>
            </a:r>
            <a:r>
              <a:rPr lang="zh-CN" alt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案</a:t>
            </a:r>
            <a:endParaRPr lang="zh-CN" altLang="en-US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idx="4294967295"/>
          </p:nvPr>
        </p:nvSpPr>
        <p:spPr>
          <a:xfrm>
            <a:off x="720012" y="1439960"/>
            <a:ext cx="10515600" cy="4351338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>
            <a:normAutofit/>
          </a:bodyPr>
          <a:p>
            <a:r>
              <a:rPr lang="zh-CN" altLang="en-US" dirty="0">
                <a:solidFill>
                  <a:schemeClr val="bg1"/>
                </a:solidFill>
              </a:rPr>
              <a:t>形式多种多样</a:t>
            </a:r>
            <a:endParaRPr lang="zh-CN" altLang="en-US" dirty="0">
              <a:solidFill>
                <a:schemeClr val="bg1"/>
              </a:solidFill>
            </a:endParaRPr>
          </a:p>
          <a:p>
            <a:endParaRPr lang="zh-CN" altLang="en-US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条目</a:t>
            </a:r>
            <a:r>
              <a:rPr lang="zh-CN" altLang="en-US" dirty="0">
                <a:solidFill>
                  <a:schemeClr val="bg1"/>
                </a:solidFill>
              </a:rPr>
              <a:t>似乎各不相同</a:t>
            </a:r>
            <a:endParaRPr lang="zh-CN" altLang="en-US" dirty="0">
              <a:solidFill>
                <a:schemeClr val="bg1"/>
              </a:solidFill>
            </a:endParaRPr>
          </a:p>
          <a:p>
            <a:endParaRPr lang="zh-CN" altLang="en-US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不同策划类型的策划文档不大一样</a:t>
            </a:r>
            <a:endParaRPr lang="zh-CN" altLang="en-US" dirty="0">
              <a:solidFill>
                <a:schemeClr val="bg1"/>
              </a:solidFill>
            </a:endParaRPr>
          </a:p>
          <a:p>
            <a:endParaRPr lang="zh-CN" altLang="en-US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不同</a:t>
            </a:r>
            <a:r>
              <a:rPr lang="zh-CN" altLang="en-US" dirty="0">
                <a:solidFill>
                  <a:schemeClr val="bg1"/>
                </a:solidFill>
              </a:rPr>
              <a:t>开发阶段的策划文档也不大一样</a:t>
            </a:r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/>
          </a:p>
        </p:txBody>
      </p:sp>
      <p:sp>
        <p:nvSpPr>
          <p:cNvPr id="4" name="右大括号 3"/>
          <p:cNvSpPr/>
          <p:nvPr/>
        </p:nvSpPr>
        <p:spPr>
          <a:xfrm>
            <a:off x="6733540" y="1313180"/>
            <a:ext cx="128270" cy="3693160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6849110" y="2807970"/>
            <a:ext cx="489458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bg1"/>
                </a:solidFill>
              </a:rPr>
              <a:t>第一步，</a:t>
            </a:r>
            <a:endParaRPr lang="zh-CN" altLang="en-US" sz="2800">
              <a:solidFill>
                <a:schemeClr val="bg1"/>
              </a:solidFill>
            </a:endParaRPr>
          </a:p>
          <a:p>
            <a:r>
              <a:rPr lang="zh-CN" altLang="en-US" sz="2800">
                <a:solidFill>
                  <a:schemeClr val="bg1"/>
                </a:solidFill>
              </a:rPr>
              <a:t>了解策划案存在的意义是什么？</a:t>
            </a:r>
            <a:endParaRPr lang="zh-CN" altLang="en-US" sz="28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2C45FD87-093F-4B0C-8C93-FC1EE41EADDD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什么是游戏策划</a:t>
            </a:r>
            <a:r>
              <a:rPr lang="zh-CN" alt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案</a:t>
            </a:r>
            <a:endParaRPr lang="zh-CN" altLang="en-US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4" name="标题 1"/>
          <p:cNvSpPr>
            <a:spLocks noGrp="1"/>
          </p:cNvSpPr>
          <p:nvPr/>
        </p:nvSpPr>
        <p:spPr>
          <a:xfrm>
            <a:off x="5132070" y="1792605"/>
            <a:ext cx="1466850" cy="7759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与各种同事</a:t>
            </a:r>
            <a:endParaRPr lang="zh-CN" altLang="en-US" sz="2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2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</a:endParaRPr>
          </a:p>
          <a:p>
            <a:pPr algn="ctr"/>
            <a:r>
              <a:rPr lang="zh-CN" alt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交流</a:t>
            </a:r>
            <a:endParaRPr lang="zh-CN" altLang="en-US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2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7" name="下箭头 6"/>
          <p:cNvSpPr/>
          <p:nvPr/>
        </p:nvSpPr>
        <p:spPr>
          <a:xfrm>
            <a:off x="5742305" y="2813050"/>
            <a:ext cx="319405" cy="907415"/>
          </a:xfrm>
          <a:prstGeom prst="downArrow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299085" y="1548130"/>
            <a:ext cx="2312670" cy="3987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p>
            <a:pPr algn="ctr"/>
            <a:r>
              <a:rPr lang="zh-CN" altLang="en-US" sz="2000">
                <a:solidFill>
                  <a:schemeClr val="bg1"/>
                </a:solidFill>
              </a:rPr>
              <a:t>是否是合格的</a:t>
            </a:r>
            <a:r>
              <a:rPr lang="zh-CN" altLang="en-US" sz="2000">
                <a:solidFill>
                  <a:schemeClr val="bg1"/>
                </a:solidFill>
              </a:rPr>
              <a:t>设计</a:t>
            </a:r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99085" y="2173605"/>
            <a:ext cx="2312670" cy="3683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对整体设计是否合理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99085" y="2854960"/>
            <a:ext cx="2312670" cy="19977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/>
            <a:endParaRPr lang="zh-CN" altLang="en-US">
              <a:solidFill>
                <a:schemeClr val="bg1"/>
              </a:solidFill>
            </a:endParaRPr>
          </a:p>
          <a:p>
            <a:pPr algn="ctr"/>
            <a:endParaRPr lang="zh-CN" altLang="en-US">
              <a:solidFill>
                <a:schemeClr val="bg1"/>
              </a:solidFill>
            </a:endParaRPr>
          </a:p>
          <a:p>
            <a:pPr algn="ctr"/>
            <a:r>
              <a:rPr lang="zh-CN" altLang="en-US">
                <a:solidFill>
                  <a:schemeClr val="bg1"/>
                </a:solidFill>
              </a:rPr>
              <a:t>是否可以施行</a:t>
            </a:r>
            <a:r>
              <a:rPr lang="en-US" altLang="zh-CN">
                <a:solidFill>
                  <a:schemeClr val="bg1"/>
                </a:solidFill>
              </a:rPr>
              <a:t>/</a:t>
            </a:r>
            <a:r>
              <a:rPr lang="zh-CN" altLang="en-US">
                <a:solidFill>
                  <a:schemeClr val="bg1"/>
                </a:solidFill>
              </a:rPr>
              <a:t>落地</a:t>
            </a:r>
            <a:endParaRPr lang="zh-CN" altLang="en-US">
              <a:solidFill>
                <a:schemeClr val="bg1"/>
              </a:solidFill>
            </a:endParaRPr>
          </a:p>
          <a:p>
            <a:pPr algn="ctr"/>
            <a:r>
              <a:rPr lang="zh-CN" altLang="en-US">
                <a:solidFill>
                  <a:schemeClr val="bg1"/>
                </a:solidFill>
              </a:rPr>
              <a:t>工作量是否</a:t>
            </a:r>
            <a:r>
              <a:rPr lang="zh-CN" altLang="en-US">
                <a:solidFill>
                  <a:schemeClr val="bg1"/>
                </a:solidFill>
              </a:rPr>
              <a:t>合理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832100" y="1056640"/>
            <a:ext cx="14090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chemeClr val="bg1"/>
                </a:solidFill>
              </a:rPr>
              <a:t>不同角色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50570" y="1056640"/>
            <a:ext cx="14090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chemeClr val="bg1"/>
                </a:solidFill>
              </a:rPr>
              <a:t>不同</a:t>
            </a:r>
            <a:r>
              <a:rPr lang="zh-CN" altLang="en-US" b="1">
                <a:solidFill>
                  <a:schemeClr val="bg1"/>
                </a:solidFill>
              </a:rPr>
              <a:t>侧重点</a:t>
            </a:r>
            <a:endParaRPr lang="zh-CN" altLang="en-US" b="1">
              <a:solidFill>
                <a:schemeClr val="bg1"/>
              </a:solidFill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9921875" y="1056640"/>
            <a:ext cx="1570990" cy="4846320"/>
            <a:chOff x="15255" y="1314"/>
            <a:chExt cx="2474" cy="7632"/>
          </a:xfrm>
        </p:grpSpPr>
        <p:sp>
          <p:nvSpPr>
            <p:cNvPr id="15" name="文本框 14"/>
            <p:cNvSpPr txBox="1"/>
            <p:nvPr/>
          </p:nvSpPr>
          <p:spPr>
            <a:xfrm>
              <a:off x="15255" y="2008"/>
              <a:ext cx="2474" cy="62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pPr algn="ctr"/>
              <a:r>
                <a:rPr lang="zh-CN" altLang="en-US" sz="2000">
                  <a:solidFill>
                    <a:schemeClr val="bg1"/>
                  </a:solidFill>
                </a:rPr>
                <a:t>世界观</a:t>
              </a:r>
              <a:r>
                <a:rPr lang="zh-CN" altLang="en-US" sz="2000">
                  <a:solidFill>
                    <a:schemeClr val="bg1"/>
                  </a:solidFill>
                </a:rPr>
                <a:t>设计</a:t>
              </a:r>
              <a:endParaRPr lang="zh-CN" altLang="en-US" sz="2000">
                <a:solidFill>
                  <a:schemeClr val="bg1"/>
                </a:solidFill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5255" y="3033"/>
              <a:ext cx="2474" cy="62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pPr algn="ctr"/>
              <a:r>
                <a:rPr lang="zh-CN" altLang="en-US" sz="2000">
                  <a:solidFill>
                    <a:schemeClr val="bg1"/>
                  </a:solidFill>
                </a:rPr>
                <a:t>玩法规则</a:t>
              </a:r>
              <a:endParaRPr lang="zh-CN" altLang="en-US" sz="2000">
                <a:solidFill>
                  <a:schemeClr val="bg1"/>
                </a:solidFill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5255" y="4098"/>
              <a:ext cx="2474" cy="62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pPr algn="ctr"/>
              <a:r>
                <a:rPr lang="zh-CN" altLang="en-US" sz="2000">
                  <a:solidFill>
                    <a:schemeClr val="bg1"/>
                  </a:solidFill>
                </a:rPr>
                <a:t>角色</a:t>
              </a:r>
              <a:r>
                <a:rPr lang="zh-CN" altLang="en-US" sz="2000">
                  <a:solidFill>
                    <a:schemeClr val="bg1"/>
                  </a:solidFill>
                </a:rPr>
                <a:t>设计</a:t>
              </a:r>
              <a:endParaRPr lang="zh-CN" altLang="en-US" sz="2000">
                <a:solidFill>
                  <a:schemeClr val="bg1"/>
                </a:solidFill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5255" y="5163"/>
              <a:ext cx="2474" cy="62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pPr algn="ctr"/>
              <a:r>
                <a:rPr lang="zh-CN" altLang="en-US" sz="2000">
                  <a:solidFill>
                    <a:schemeClr val="bg1"/>
                  </a:solidFill>
                </a:rPr>
                <a:t>关卡</a:t>
              </a:r>
              <a:r>
                <a:rPr lang="zh-CN" altLang="en-US" sz="2000">
                  <a:solidFill>
                    <a:schemeClr val="bg1"/>
                  </a:solidFill>
                </a:rPr>
                <a:t>设计</a:t>
              </a:r>
              <a:endParaRPr lang="zh-CN" altLang="en-US" sz="2000">
                <a:solidFill>
                  <a:schemeClr val="bg1"/>
                </a:solidFill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5255" y="6228"/>
              <a:ext cx="2474" cy="62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pPr algn="ctr"/>
              <a:r>
                <a:rPr lang="zh-CN" altLang="en-US" sz="2000">
                  <a:solidFill>
                    <a:schemeClr val="bg1"/>
                  </a:solidFill>
                </a:rPr>
                <a:t>系统</a:t>
              </a:r>
              <a:r>
                <a:rPr lang="zh-CN" altLang="en-US" sz="2000">
                  <a:solidFill>
                    <a:schemeClr val="bg1"/>
                  </a:solidFill>
                </a:rPr>
                <a:t>设计</a:t>
              </a:r>
              <a:endParaRPr lang="zh-CN" altLang="en-US" sz="2000">
                <a:solidFill>
                  <a:schemeClr val="bg1"/>
                </a:solidFill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5255" y="7293"/>
              <a:ext cx="2474" cy="62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pPr algn="ctr"/>
              <a:r>
                <a:rPr lang="zh-CN" altLang="en-US" sz="2000">
                  <a:solidFill>
                    <a:schemeClr val="bg1"/>
                  </a:solidFill>
                </a:rPr>
                <a:t>数值设计</a:t>
              </a:r>
              <a:endParaRPr lang="zh-CN" altLang="en-US" sz="2000">
                <a:solidFill>
                  <a:schemeClr val="bg1"/>
                </a:solidFill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5255" y="8318"/>
              <a:ext cx="2474" cy="62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pPr algn="ctr"/>
              <a:r>
                <a:rPr lang="en-US" altLang="zh-CN" sz="2000">
                  <a:solidFill>
                    <a:schemeClr val="bg1"/>
                  </a:solidFill>
                </a:rPr>
                <a:t>……</a:t>
              </a:r>
              <a:endParaRPr lang="en-US" altLang="zh-CN" sz="2000">
                <a:solidFill>
                  <a:schemeClr val="bg1"/>
                </a:solidFill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5403" y="1314"/>
              <a:ext cx="2219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b="1">
                  <a:solidFill>
                    <a:schemeClr val="bg1"/>
                  </a:solidFill>
                </a:rPr>
                <a:t>具体</a:t>
              </a:r>
              <a:r>
                <a:rPr lang="zh-CN" altLang="en-US" b="1">
                  <a:solidFill>
                    <a:schemeClr val="bg1"/>
                  </a:solidFill>
                </a:rPr>
                <a:t>设计</a:t>
              </a:r>
              <a:endParaRPr lang="zh-CN" altLang="en-US" b="1">
                <a:solidFill>
                  <a:schemeClr val="bg1"/>
                </a:solidFill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2751455" y="1548130"/>
            <a:ext cx="2480945" cy="508000"/>
            <a:chOff x="3963" y="2088"/>
            <a:chExt cx="3907" cy="800"/>
          </a:xfrm>
        </p:grpSpPr>
        <p:sp>
          <p:nvSpPr>
            <p:cNvPr id="8" name="文本框 7"/>
            <p:cNvSpPr txBox="1"/>
            <p:nvPr/>
          </p:nvSpPr>
          <p:spPr>
            <a:xfrm>
              <a:off x="3963" y="2088"/>
              <a:ext cx="2474" cy="62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pPr algn="ctr"/>
              <a:r>
                <a:rPr lang="zh-CN" altLang="en-US" sz="2000">
                  <a:solidFill>
                    <a:schemeClr val="bg1"/>
                  </a:solidFill>
                </a:rPr>
                <a:t>老板</a:t>
              </a:r>
              <a:r>
                <a:rPr lang="en-US" altLang="zh-CN" sz="2000">
                  <a:solidFill>
                    <a:schemeClr val="bg1"/>
                  </a:solidFill>
                </a:rPr>
                <a:t>/leader</a:t>
              </a:r>
              <a:endParaRPr lang="en-US" altLang="zh-CN" sz="2000">
                <a:solidFill>
                  <a:schemeClr val="bg1"/>
                </a:solidFill>
              </a:endParaRPr>
            </a:p>
          </p:txBody>
        </p:sp>
        <p:cxnSp>
          <p:nvCxnSpPr>
            <p:cNvPr id="38" name="直接箭头连接符 37"/>
            <p:cNvCxnSpPr/>
            <p:nvPr/>
          </p:nvCxnSpPr>
          <p:spPr>
            <a:xfrm flipH="1" flipV="1">
              <a:off x="6564" y="2406"/>
              <a:ext cx="1306" cy="482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45" name="组合 44"/>
          <p:cNvGrpSpPr/>
          <p:nvPr/>
        </p:nvGrpSpPr>
        <p:grpSpPr>
          <a:xfrm>
            <a:off x="2751455" y="2175510"/>
            <a:ext cx="2467610" cy="398780"/>
            <a:chOff x="3963" y="3076"/>
            <a:chExt cx="3886" cy="628"/>
          </a:xfrm>
        </p:grpSpPr>
        <p:sp>
          <p:nvSpPr>
            <p:cNvPr id="9" name="文本框 8"/>
            <p:cNvSpPr txBox="1"/>
            <p:nvPr/>
          </p:nvSpPr>
          <p:spPr>
            <a:xfrm>
              <a:off x="3963" y="3076"/>
              <a:ext cx="2474" cy="62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pPr algn="ctr"/>
              <a:r>
                <a:rPr lang="zh-CN" altLang="en-US" sz="2000">
                  <a:solidFill>
                    <a:schemeClr val="bg1"/>
                  </a:solidFill>
                </a:rPr>
                <a:t>其他</a:t>
              </a:r>
              <a:r>
                <a:rPr lang="zh-CN" altLang="en-US" sz="2000">
                  <a:solidFill>
                    <a:schemeClr val="bg1"/>
                  </a:solidFill>
                </a:rPr>
                <a:t>策划</a:t>
              </a:r>
              <a:endParaRPr lang="zh-CN" altLang="en-US" sz="2000">
                <a:solidFill>
                  <a:schemeClr val="bg1"/>
                </a:solidFill>
              </a:endParaRPr>
            </a:p>
          </p:txBody>
        </p:sp>
        <p:cxnSp>
          <p:nvCxnSpPr>
            <p:cNvPr id="39" name="直接箭头连接符 38"/>
            <p:cNvCxnSpPr>
              <a:endCxn id="9" idx="3"/>
            </p:cNvCxnSpPr>
            <p:nvPr/>
          </p:nvCxnSpPr>
          <p:spPr>
            <a:xfrm flipH="1">
              <a:off x="6437" y="3145"/>
              <a:ext cx="1412" cy="245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46" name="组合 45"/>
          <p:cNvGrpSpPr/>
          <p:nvPr/>
        </p:nvGrpSpPr>
        <p:grpSpPr>
          <a:xfrm>
            <a:off x="2751455" y="2355215"/>
            <a:ext cx="2494280" cy="884555"/>
            <a:chOff x="3963" y="3359"/>
            <a:chExt cx="3928" cy="1393"/>
          </a:xfrm>
        </p:grpSpPr>
        <p:sp>
          <p:nvSpPr>
            <p:cNvPr id="10" name="文本框 9"/>
            <p:cNvSpPr txBox="1"/>
            <p:nvPr/>
          </p:nvSpPr>
          <p:spPr>
            <a:xfrm>
              <a:off x="3963" y="4124"/>
              <a:ext cx="2474" cy="62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pPr algn="ctr"/>
              <a:r>
                <a:rPr lang="zh-CN" altLang="en-US" sz="2000">
                  <a:solidFill>
                    <a:schemeClr val="bg1"/>
                  </a:solidFill>
                </a:rPr>
                <a:t>程序</a:t>
              </a:r>
              <a:endParaRPr lang="zh-CN" altLang="en-US" sz="2000">
                <a:solidFill>
                  <a:schemeClr val="bg1"/>
                </a:solidFill>
              </a:endParaRPr>
            </a:p>
          </p:txBody>
        </p:sp>
        <p:cxnSp>
          <p:nvCxnSpPr>
            <p:cNvPr id="40" name="直接箭头连接符 39"/>
            <p:cNvCxnSpPr/>
            <p:nvPr/>
          </p:nvCxnSpPr>
          <p:spPr>
            <a:xfrm flipH="1">
              <a:off x="6437" y="3359"/>
              <a:ext cx="1455" cy="1035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47" name="组合 46"/>
          <p:cNvGrpSpPr/>
          <p:nvPr/>
        </p:nvGrpSpPr>
        <p:grpSpPr>
          <a:xfrm>
            <a:off x="2751455" y="2498090"/>
            <a:ext cx="2528570" cy="1267460"/>
            <a:chOff x="3963" y="3584"/>
            <a:chExt cx="3982" cy="1996"/>
          </a:xfrm>
        </p:grpSpPr>
        <p:sp>
          <p:nvSpPr>
            <p:cNvPr id="11" name="文本框 10"/>
            <p:cNvSpPr txBox="1"/>
            <p:nvPr/>
          </p:nvSpPr>
          <p:spPr>
            <a:xfrm>
              <a:off x="3963" y="4952"/>
              <a:ext cx="2474" cy="62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pPr algn="ctr"/>
              <a:r>
                <a:rPr lang="zh-CN" altLang="en-US" sz="2000">
                  <a:solidFill>
                    <a:schemeClr val="bg1"/>
                  </a:solidFill>
                </a:rPr>
                <a:t>美术</a:t>
              </a:r>
              <a:endParaRPr lang="zh-CN" altLang="en-US" sz="2000">
                <a:solidFill>
                  <a:schemeClr val="bg1"/>
                </a:solidFill>
              </a:endParaRPr>
            </a:p>
          </p:txBody>
        </p:sp>
        <p:cxnSp>
          <p:nvCxnSpPr>
            <p:cNvPr id="41" name="直接箭头连接符 40"/>
            <p:cNvCxnSpPr/>
            <p:nvPr/>
          </p:nvCxnSpPr>
          <p:spPr>
            <a:xfrm flipH="1">
              <a:off x="6455" y="3584"/>
              <a:ext cx="1490" cy="1728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48" name="组合 47"/>
          <p:cNvGrpSpPr/>
          <p:nvPr/>
        </p:nvGrpSpPr>
        <p:grpSpPr>
          <a:xfrm>
            <a:off x="2762885" y="2674620"/>
            <a:ext cx="2577465" cy="1634490"/>
            <a:chOff x="3981" y="3862"/>
            <a:chExt cx="4059" cy="2574"/>
          </a:xfrm>
        </p:grpSpPr>
        <p:sp>
          <p:nvSpPr>
            <p:cNvPr id="12" name="文本框 11"/>
            <p:cNvSpPr txBox="1"/>
            <p:nvPr/>
          </p:nvSpPr>
          <p:spPr>
            <a:xfrm>
              <a:off x="3981" y="5808"/>
              <a:ext cx="2474" cy="62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pPr algn="ctr"/>
              <a:r>
                <a:rPr lang="en-US" altLang="zh-CN" sz="2000">
                  <a:solidFill>
                    <a:schemeClr val="bg1"/>
                  </a:solidFill>
                </a:rPr>
                <a:t>UE&amp;UI</a:t>
              </a:r>
              <a:endParaRPr lang="en-US" altLang="zh-CN" sz="2000">
                <a:solidFill>
                  <a:schemeClr val="bg1"/>
                </a:solidFill>
              </a:endParaRPr>
            </a:p>
          </p:txBody>
        </p:sp>
        <p:cxnSp>
          <p:nvCxnSpPr>
            <p:cNvPr id="42" name="直接箭头连接符 41"/>
            <p:cNvCxnSpPr/>
            <p:nvPr/>
          </p:nvCxnSpPr>
          <p:spPr>
            <a:xfrm flipH="1">
              <a:off x="6490" y="3862"/>
              <a:ext cx="1551" cy="221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49" name="组合 48"/>
          <p:cNvGrpSpPr/>
          <p:nvPr/>
        </p:nvGrpSpPr>
        <p:grpSpPr>
          <a:xfrm>
            <a:off x="2751455" y="2709545"/>
            <a:ext cx="2797810" cy="2143125"/>
            <a:chOff x="3963" y="3917"/>
            <a:chExt cx="4406" cy="3375"/>
          </a:xfrm>
        </p:grpSpPr>
        <p:sp>
          <p:nvSpPr>
            <p:cNvPr id="13" name="文本框 12"/>
            <p:cNvSpPr txBox="1"/>
            <p:nvPr/>
          </p:nvSpPr>
          <p:spPr>
            <a:xfrm>
              <a:off x="3963" y="6664"/>
              <a:ext cx="2474" cy="62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pPr algn="ctr"/>
              <a:r>
                <a:rPr lang="zh-CN" altLang="en-US" sz="2000">
                  <a:solidFill>
                    <a:schemeClr val="bg1"/>
                  </a:solidFill>
                </a:rPr>
                <a:t>音频</a:t>
              </a:r>
              <a:endParaRPr lang="zh-CN" altLang="en-US" sz="2000">
                <a:solidFill>
                  <a:schemeClr val="bg1"/>
                </a:solidFill>
              </a:endParaRPr>
            </a:p>
          </p:txBody>
        </p:sp>
        <p:cxnSp>
          <p:nvCxnSpPr>
            <p:cNvPr id="43" name="直接箭头连接符 42"/>
            <p:cNvCxnSpPr>
              <a:endCxn id="13" idx="3"/>
            </p:cNvCxnSpPr>
            <p:nvPr/>
          </p:nvCxnSpPr>
          <p:spPr>
            <a:xfrm flipH="1">
              <a:off x="6437" y="3917"/>
              <a:ext cx="1933" cy="3061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6" name="标题 1"/>
          <p:cNvSpPr>
            <a:spLocks noGrp="1"/>
          </p:cNvSpPr>
          <p:nvPr/>
        </p:nvSpPr>
        <p:spPr>
          <a:xfrm>
            <a:off x="4493260" y="3909060"/>
            <a:ext cx="2743835" cy="7759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对于游戏的设计和</a:t>
            </a:r>
            <a:r>
              <a:rPr lang="zh-CN" alt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制作</a:t>
            </a:r>
            <a:endParaRPr lang="zh-CN" altLang="en-US" sz="2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2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</a:endParaRPr>
          </a:p>
          <a:p>
            <a:pPr algn="ctr"/>
            <a:r>
              <a:rPr lang="zh-CN" alt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达成共识</a:t>
            </a:r>
            <a:endParaRPr lang="zh-CN" altLang="en-US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2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7136130" y="3648710"/>
            <a:ext cx="2386330" cy="1074420"/>
            <a:chOff x="10868" y="5396"/>
            <a:chExt cx="3758" cy="1692"/>
          </a:xfrm>
        </p:grpSpPr>
        <p:sp>
          <p:nvSpPr>
            <p:cNvPr id="27" name="文本框 26"/>
            <p:cNvSpPr txBox="1"/>
            <p:nvPr/>
          </p:nvSpPr>
          <p:spPr>
            <a:xfrm>
              <a:off x="11971" y="5396"/>
              <a:ext cx="2219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b="1">
                  <a:solidFill>
                    <a:schemeClr val="bg1"/>
                  </a:solidFill>
                </a:rPr>
                <a:t>设计</a:t>
              </a:r>
              <a:r>
                <a:rPr lang="zh-CN" altLang="en-US" b="1">
                  <a:solidFill>
                    <a:schemeClr val="bg1"/>
                  </a:solidFill>
                </a:rPr>
                <a:t>原则</a:t>
              </a:r>
              <a:endParaRPr lang="zh-CN" altLang="en-US" b="1">
                <a:solidFill>
                  <a:schemeClr val="bg1"/>
                </a:solidFill>
              </a:endParaRPr>
            </a:p>
          </p:txBody>
        </p:sp>
        <p:grpSp>
          <p:nvGrpSpPr>
            <p:cNvPr id="51" name="组合 50"/>
            <p:cNvGrpSpPr/>
            <p:nvPr/>
          </p:nvGrpSpPr>
          <p:grpSpPr>
            <a:xfrm>
              <a:off x="10868" y="5976"/>
              <a:ext cx="3759" cy="1112"/>
              <a:chOff x="10868" y="5976"/>
              <a:chExt cx="3759" cy="1112"/>
            </a:xfrm>
          </p:grpSpPr>
          <p:sp>
            <p:nvSpPr>
              <p:cNvPr id="14" name="文本框 13"/>
              <p:cNvSpPr txBox="1"/>
              <p:nvPr/>
            </p:nvSpPr>
            <p:spPr>
              <a:xfrm>
                <a:off x="11533" y="5976"/>
                <a:ext cx="3095" cy="1113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000">
                    <a:solidFill>
                      <a:schemeClr val="bg1"/>
                    </a:solidFill>
                  </a:rPr>
                  <a:t>游戏设计</a:t>
                </a:r>
                <a:r>
                  <a:rPr lang="zh-CN" altLang="en-US" sz="2000">
                    <a:solidFill>
                      <a:schemeClr val="bg1"/>
                    </a:solidFill>
                  </a:rPr>
                  <a:t>的</a:t>
                </a:r>
                <a:endParaRPr lang="zh-CN" altLang="en-US" sz="2000">
                  <a:solidFill>
                    <a:schemeClr val="bg1"/>
                  </a:solidFill>
                </a:endParaRPr>
              </a:p>
              <a:p>
                <a:pPr algn="ctr"/>
                <a:r>
                  <a:rPr lang="zh-CN" altLang="en-US" sz="2000">
                    <a:solidFill>
                      <a:schemeClr val="bg1"/>
                    </a:solidFill>
                  </a:rPr>
                  <a:t>核心</a:t>
                </a:r>
                <a:r>
                  <a:rPr lang="en-US" altLang="zh-CN" sz="2000">
                    <a:solidFill>
                      <a:schemeClr val="bg1"/>
                    </a:solidFill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</a:rPr>
                  <a:t>目的</a:t>
                </a:r>
                <a:r>
                  <a:rPr lang="en-US" altLang="zh-CN" sz="2000">
                    <a:solidFill>
                      <a:schemeClr val="bg1"/>
                    </a:solidFill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</a:rPr>
                  <a:t>体验</a:t>
                </a:r>
                <a:endParaRPr lang="zh-CN" altLang="en-US" sz="20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50" name="直接箭头连接符 49"/>
              <p:cNvCxnSpPr>
                <a:endCxn id="14" idx="1"/>
              </p:cNvCxnSpPr>
              <p:nvPr/>
            </p:nvCxnSpPr>
            <p:spPr>
              <a:xfrm flipV="1">
                <a:off x="10868" y="6533"/>
                <a:ext cx="665" cy="6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3" name="组合 52"/>
          <p:cNvGrpSpPr/>
          <p:nvPr/>
        </p:nvGrpSpPr>
        <p:grpSpPr>
          <a:xfrm>
            <a:off x="6102985" y="360680"/>
            <a:ext cx="2623820" cy="2878455"/>
            <a:chOff x="9241" y="218"/>
            <a:chExt cx="4132" cy="4533"/>
          </a:xfrm>
        </p:grpSpPr>
        <p:grpSp>
          <p:nvGrpSpPr>
            <p:cNvPr id="35" name="组合 34"/>
            <p:cNvGrpSpPr/>
            <p:nvPr/>
          </p:nvGrpSpPr>
          <p:grpSpPr>
            <a:xfrm>
              <a:off x="10899" y="218"/>
              <a:ext cx="2474" cy="2675"/>
              <a:chOff x="10657" y="218"/>
              <a:chExt cx="2474" cy="2675"/>
            </a:xfrm>
          </p:grpSpPr>
          <p:sp>
            <p:nvSpPr>
              <p:cNvPr id="31" name="文本框 30"/>
              <p:cNvSpPr txBox="1"/>
              <p:nvPr/>
            </p:nvSpPr>
            <p:spPr>
              <a:xfrm>
                <a:off x="10657" y="815"/>
                <a:ext cx="2474" cy="628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000">
                    <a:solidFill>
                      <a:schemeClr val="bg1"/>
                    </a:solidFill>
                  </a:rPr>
                  <a:t>简洁</a:t>
                </a:r>
                <a:r>
                  <a:rPr lang="zh-CN" altLang="en-US" sz="2000">
                    <a:solidFill>
                      <a:schemeClr val="bg1"/>
                    </a:solidFill>
                  </a:rPr>
                  <a:t>清晰</a:t>
                </a:r>
                <a:endParaRPr lang="zh-CN" altLang="en-US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>
                <a:off x="10657" y="1540"/>
                <a:ext cx="2474" cy="628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000">
                    <a:solidFill>
                      <a:schemeClr val="bg1"/>
                    </a:solidFill>
                  </a:rPr>
                  <a:t>图文并茂</a:t>
                </a:r>
                <a:endParaRPr lang="zh-CN" altLang="en-US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>
                <a:off x="10785" y="218"/>
                <a:ext cx="2219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b="1">
                    <a:solidFill>
                      <a:schemeClr val="bg1"/>
                    </a:solidFill>
                  </a:rPr>
                  <a:t>文档</a:t>
                </a:r>
                <a:r>
                  <a:rPr lang="zh-CN" altLang="en-US" b="1">
                    <a:solidFill>
                      <a:schemeClr val="bg1"/>
                    </a:solidFill>
                  </a:rPr>
                  <a:t>要求</a:t>
                </a:r>
                <a:endParaRPr lang="zh-CN" altLang="en-US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10657" y="2265"/>
                <a:ext cx="2474" cy="628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000">
                    <a:solidFill>
                      <a:schemeClr val="bg1"/>
                    </a:solidFill>
                  </a:rPr>
                  <a:t>细节</a:t>
                </a:r>
                <a:r>
                  <a:rPr lang="zh-CN" altLang="en-US" sz="2000">
                    <a:solidFill>
                      <a:schemeClr val="bg1"/>
                    </a:solidFill>
                  </a:rPr>
                  <a:t>明确</a:t>
                </a:r>
                <a:endParaRPr lang="zh-CN" altLang="en-US" sz="200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52" name="肘形连接符 51"/>
            <p:cNvCxnSpPr>
              <a:endCxn id="34" idx="2"/>
            </p:cNvCxnSpPr>
            <p:nvPr/>
          </p:nvCxnSpPr>
          <p:spPr>
            <a:xfrm flipV="1">
              <a:off x="9241" y="2893"/>
              <a:ext cx="2895" cy="1858"/>
            </a:xfrm>
            <a:prstGeom prst="bentConnector2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55" name="文本框 54"/>
          <p:cNvSpPr txBox="1"/>
          <p:nvPr/>
        </p:nvSpPr>
        <p:spPr>
          <a:xfrm>
            <a:off x="740410" y="5645150"/>
            <a:ext cx="84035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与此同时，根据</a:t>
            </a:r>
            <a:r>
              <a:rPr lang="zh-CN" altLang="en-US">
                <a:solidFill>
                  <a:srgbClr val="FF0000"/>
                </a:solidFill>
              </a:rPr>
              <a:t>项目规模</a:t>
            </a:r>
            <a:r>
              <a:rPr lang="zh-CN" altLang="en-US">
                <a:solidFill>
                  <a:schemeClr val="bg1"/>
                </a:solidFill>
              </a:rPr>
              <a:t>、</a:t>
            </a:r>
            <a:r>
              <a:rPr lang="zh-CN" altLang="en-US">
                <a:solidFill>
                  <a:srgbClr val="FF0000"/>
                </a:solidFill>
              </a:rPr>
              <a:t>项目开发的不同阶段</a:t>
            </a:r>
            <a:r>
              <a:rPr lang="zh-CN" altLang="en-US">
                <a:solidFill>
                  <a:schemeClr val="bg1"/>
                </a:solidFill>
              </a:rPr>
              <a:t>，策划案的侧重点</a:t>
            </a:r>
            <a:r>
              <a:rPr lang="zh-CN" altLang="en-US">
                <a:solidFill>
                  <a:schemeClr val="bg1"/>
                </a:solidFill>
              </a:rPr>
              <a:t>不同。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按照上述的框架，我们可以得出一个基础的策划案应该包括哪些部分</a:t>
            </a:r>
            <a:r>
              <a:rPr lang="en-US" altLang="zh-CN">
                <a:solidFill>
                  <a:schemeClr val="bg1"/>
                </a:solidFill>
              </a:rPr>
              <a:t>……</a:t>
            </a:r>
            <a:endParaRPr lang="en-US" altLang="zh-CN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6" grpId="0"/>
      <p:bldP spid="6" grpId="1"/>
      <p:bldP spid="25" grpId="0"/>
      <p:bldP spid="25" grpId="1"/>
      <p:bldP spid="26" grpId="0"/>
      <p:bldP spid="26" grpId="1"/>
      <p:bldP spid="22" grpId="0" bldLvl="0" animBg="1"/>
      <p:bldP spid="22" grpId="1" animBg="1"/>
      <p:bldP spid="23" grpId="0" bldLvl="0" animBg="1"/>
      <p:bldP spid="23" grpId="1" animBg="1"/>
      <p:bldP spid="24" grpId="0" bldLvl="0" animBg="1"/>
      <p:bldP spid="24" grpId="1" animBg="1"/>
      <p:bldP spid="55" grpId="0"/>
      <p:bldP spid="5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2C45FD87-093F-4B0C-8C93-FC1EE41EADDD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游戏策划案的构成</a:t>
            </a:r>
            <a:r>
              <a:rPr lang="en-US" altLang="zh-CN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——</a:t>
            </a:r>
            <a:r>
              <a:rPr lang="zh-CN" alt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以课程</a:t>
            </a:r>
            <a:r>
              <a:rPr lang="zh-CN" alt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为例</a:t>
            </a:r>
            <a:endParaRPr lang="zh-CN" altLang="en-US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96850" y="1601470"/>
            <a:ext cx="3361055" cy="512064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52120" y="1703705"/>
            <a:ext cx="2869565" cy="4552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accent1"/>
                </a:solidFill>
              </a:rPr>
              <a:t>整体概述</a:t>
            </a:r>
            <a:endParaRPr lang="zh-CN" altLang="en-US" sz="2400" b="1">
              <a:solidFill>
                <a:schemeClr val="accent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8610600" y="1583690"/>
            <a:ext cx="3361055" cy="513778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8865870" y="1685925"/>
            <a:ext cx="2869565" cy="4552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accent1"/>
                </a:solidFill>
              </a:rPr>
              <a:t>施行</a:t>
            </a:r>
            <a:r>
              <a:rPr lang="en-US" altLang="zh-CN" sz="2400" b="1">
                <a:solidFill>
                  <a:schemeClr val="accent1"/>
                </a:solidFill>
              </a:rPr>
              <a:t>/</a:t>
            </a:r>
            <a:r>
              <a:rPr lang="zh-CN" altLang="en-US" sz="2400" b="1">
                <a:solidFill>
                  <a:schemeClr val="accent1"/>
                </a:solidFill>
              </a:rPr>
              <a:t>资源</a:t>
            </a:r>
            <a:r>
              <a:rPr lang="zh-CN" altLang="en-US" sz="2400" b="1">
                <a:solidFill>
                  <a:schemeClr val="accent1"/>
                </a:solidFill>
              </a:rPr>
              <a:t>需求</a:t>
            </a:r>
            <a:endParaRPr lang="zh-CN" altLang="en-US" sz="2400" b="1">
              <a:solidFill>
                <a:schemeClr val="accent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63550" y="3325495"/>
            <a:ext cx="2869565" cy="15233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>
                <a:solidFill>
                  <a:schemeClr val="bg1"/>
                </a:solidFill>
              </a:rPr>
              <a:t>要做一个什么样的游戏：</a:t>
            </a:r>
            <a:endParaRPr lang="zh-CN" altLang="en-US" b="1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游戏</a:t>
            </a:r>
            <a:r>
              <a:rPr lang="zh-CN" altLang="en-US">
                <a:solidFill>
                  <a:schemeClr val="bg1"/>
                </a:solidFill>
              </a:rPr>
              <a:t>名称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一句话</a:t>
            </a:r>
            <a:r>
              <a:rPr lang="zh-CN" altLang="en-US">
                <a:solidFill>
                  <a:schemeClr val="bg1"/>
                </a:solidFill>
              </a:rPr>
              <a:t>概括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游戏</a:t>
            </a:r>
            <a:r>
              <a:rPr lang="zh-CN" altLang="en-US">
                <a:solidFill>
                  <a:schemeClr val="bg1"/>
                </a:solidFill>
              </a:rPr>
              <a:t>类型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运行</a:t>
            </a:r>
            <a:r>
              <a:rPr lang="zh-CN" altLang="en-US">
                <a:solidFill>
                  <a:schemeClr val="bg1"/>
                </a:solidFill>
              </a:rPr>
              <a:t>环境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bg1"/>
                </a:solidFill>
              </a:rPr>
              <a:t>……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25475" y="661670"/>
            <a:ext cx="608266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>
                <a:solidFill>
                  <a:schemeClr val="bg1"/>
                </a:solidFill>
              </a:rPr>
              <a:t>游戏开发周期：</a:t>
            </a:r>
            <a:r>
              <a:rPr lang="zh-CN" altLang="en-US">
                <a:solidFill>
                  <a:schemeClr val="bg1"/>
                </a:solidFill>
              </a:rPr>
              <a:t>初期，不涉及迭代开发</a:t>
            </a:r>
            <a:r>
              <a:rPr lang="zh-CN" altLang="en-US">
                <a:solidFill>
                  <a:schemeClr val="bg1"/>
                </a:solidFill>
              </a:rPr>
              <a:t>过程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>
                <a:solidFill>
                  <a:schemeClr val="bg1"/>
                </a:solidFill>
              </a:rPr>
              <a:t>项目规模：</a:t>
            </a:r>
            <a:r>
              <a:rPr lang="zh-CN" altLang="en-US">
                <a:solidFill>
                  <a:schemeClr val="bg1"/>
                </a:solidFill>
              </a:rPr>
              <a:t>小</a:t>
            </a:r>
            <a:r>
              <a:rPr lang="en-US" altLang="zh-CN">
                <a:solidFill>
                  <a:schemeClr val="bg1"/>
                </a:solidFill>
              </a:rPr>
              <a:t>/mini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>
                <a:solidFill>
                  <a:schemeClr val="bg1"/>
                </a:solidFill>
              </a:rPr>
              <a:t>观看策划案的角色：</a:t>
            </a:r>
            <a:r>
              <a:rPr lang="zh-CN" altLang="en-US">
                <a:solidFill>
                  <a:schemeClr val="bg1"/>
                </a:solidFill>
              </a:rPr>
              <a:t>老师，合作同学（开发同学）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63550" y="4919345"/>
            <a:ext cx="2869565" cy="15233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>
                <a:solidFill>
                  <a:schemeClr val="bg1"/>
                </a:solidFill>
              </a:rPr>
              <a:t>核心体验</a:t>
            </a:r>
            <a:r>
              <a:rPr lang="en-US" altLang="zh-CN" b="1">
                <a:solidFill>
                  <a:schemeClr val="bg1"/>
                </a:solidFill>
              </a:rPr>
              <a:t>/</a:t>
            </a:r>
            <a:r>
              <a:rPr lang="zh-CN" altLang="en-US" b="1">
                <a:solidFill>
                  <a:schemeClr val="bg1"/>
                </a:solidFill>
              </a:rPr>
              <a:t>设计目的：</a:t>
            </a:r>
            <a:endParaRPr lang="zh-CN" altLang="en-US" b="1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bg1"/>
                </a:solidFill>
              </a:rPr>
              <a:t>eg.</a:t>
            </a:r>
            <a:r>
              <a:rPr lang="zh-CN" altLang="en-US">
                <a:solidFill>
                  <a:schemeClr val="bg1"/>
                </a:solidFill>
              </a:rPr>
              <a:t>顺滑操作</a:t>
            </a:r>
            <a:r>
              <a:rPr lang="zh-CN" altLang="en-US">
                <a:solidFill>
                  <a:schemeClr val="bg1"/>
                </a:solidFill>
              </a:rPr>
              <a:t>体验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bg1"/>
                </a:solidFill>
                <a:sym typeface="+mn-ea"/>
              </a:rPr>
              <a:t>eg.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宏大的故事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设定</a:t>
            </a:r>
            <a:endParaRPr lang="zh-CN" altLang="en-US">
              <a:solidFill>
                <a:schemeClr val="bg1"/>
              </a:solidFill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bg1"/>
                </a:solidFill>
                <a:sym typeface="+mn-ea"/>
              </a:rPr>
              <a:t>eg.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包爽的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成长系统</a:t>
            </a:r>
            <a:endParaRPr lang="zh-CN" altLang="en-US">
              <a:solidFill>
                <a:schemeClr val="bg1"/>
              </a:solidFill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bg1"/>
                </a:solidFill>
                <a:sym typeface="+mn-ea"/>
              </a:rPr>
              <a:t>……</a:t>
            </a:r>
            <a:endParaRPr lang="en-US" altLang="zh-CN">
              <a:solidFill>
                <a:schemeClr val="bg1"/>
              </a:solidFill>
              <a:sym typeface="+mn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733165" y="1600835"/>
            <a:ext cx="4732655" cy="5743575"/>
            <a:chOff x="6629" y="2522"/>
            <a:chExt cx="7453" cy="9045"/>
          </a:xfrm>
        </p:grpSpPr>
        <p:grpSp>
          <p:nvGrpSpPr>
            <p:cNvPr id="18" name="组合 17"/>
            <p:cNvGrpSpPr/>
            <p:nvPr/>
          </p:nvGrpSpPr>
          <p:grpSpPr>
            <a:xfrm>
              <a:off x="6629" y="2522"/>
              <a:ext cx="7453" cy="8064"/>
              <a:chOff x="6629" y="2522"/>
              <a:chExt cx="7453" cy="8064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6629" y="2522"/>
                <a:ext cx="7453" cy="8064"/>
              </a:xfrm>
              <a:prstGeom prst="rect">
                <a:avLst/>
              </a:prstGeom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7031" y="2683"/>
                <a:ext cx="6817" cy="7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r>
                  <a:rPr lang="zh-CN" altLang="en-US" sz="2400" b="1">
                    <a:solidFill>
                      <a:schemeClr val="accent1"/>
                    </a:solidFill>
                  </a:rPr>
                  <a:t>设计</a:t>
                </a:r>
                <a:r>
                  <a:rPr lang="zh-CN" altLang="en-US" sz="2400" b="1">
                    <a:solidFill>
                      <a:schemeClr val="accent1"/>
                    </a:solidFill>
                  </a:rPr>
                  <a:t>细节</a:t>
                </a:r>
                <a:endParaRPr lang="zh-CN" altLang="en-US" sz="2400" b="1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6860" y="3429"/>
              <a:ext cx="6987" cy="23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indent="0">
                <a:buFont typeface="Arial" panose="020B0604020202020204" pitchFamily="34" charset="0"/>
                <a:buNone/>
              </a:pPr>
              <a:r>
                <a:rPr lang="zh-CN" altLang="en-US" b="1">
                  <a:solidFill>
                    <a:schemeClr val="bg1"/>
                  </a:solidFill>
                </a:rPr>
                <a:t>世界观设定：</a:t>
              </a:r>
              <a:endParaRPr lang="zh-CN" altLang="en-US" b="1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u="sng">
                  <a:solidFill>
                    <a:schemeClr val="bg1"/>
                  </a:solidFill>
                </a:rPr>
                <a:t>设计目的</a:t>
              </a:r>
              <a:r>
                <a:rPr lang="en-US" altLang="zh-CN" u="sng">
                  <a:solidFill>
                    <a:schemeClr val="bg1"/>
                  </a:solidFill>
                </a:rPr>
                <a:t>/</a:t>
              </a:r>
              <a:r>
                <a:rPr lang="zh-CN" altLang="en-US" u="sng">
                  <a:solidFill>
                    <a:schemeClr val="bg1"/>
                  </a:solidFill>
                </a:rPr>
                <a:t>概述</a:t>
              </a:r>
              <a:endParaRPr lang="zh-CN" altLang="en-US" u="sng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>
                  <a:solidFill>
                    <a:schemeClr val="bg1"/>
                  </a:solidFill>
                </a:rPr>
                <a:t>故事背景</a:t>
              </a:r>
              <a:r>
                <a:rPr lang="en-US" altLang="zh-CN">
                  <a:solidFill>
                    <a:schemeClr val="bg1"/>
                  </a:solidFill>
                </a:rPr>
                <a:t>/</a:t>
              </a:r>
              <a:r>
                <a:rPr lang="zh-CN" altLang="en-US">
                  <a:solidFill>
                    <a:schemeClr val="bg1"/>
                  </a:solidFill>
                </a:rPr>
                <a:t>故事</a:t>
              </a:r>
              <a:r>
                <a:rPr lang="zh-CN" altLang="en-US">
                  <a:solidFill>
                    <a:schemeClr val="bg1"/>
                  </a:solidFill>
                </a:rPr>
                <a:t>历史</a:t>
              </a:r>
              <a:endParaRPr lang="zh-CN" altLang="en-US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>
                  <a:solidFill>
                    <a:schemeClr val="bg1"/>
                  </a:solidFill>
                </a:rPr>
                <a:t>人物设定</a:t>
              </a:r>
              <a:r>
                <a:rPr lang="en-US" altLang="zh-CN">
                  <a:solidFill>
                    <a:schemeClr val="bg1"/>
                  </a:solidFill>
                </a:rPr>
                <a:t>/</a:t>
              </a:r>
              <a:r>
                <a:rPr lang="zh-CN" altLang="en-US">
                  <a:solidFill>
                    <a:schemeClr val="bg1"/>
                  </a:solidFill>
                </a:rPr>
                <a:t>人物</a:t>
              </a:r>
              <a:r>
                <a:rPr lang="zh-CN" altLang="en-US">
                  <a:solidFill>
                    <a:schemeClr val="bg1"/>
                  </a:solidFill>
                </a:rPr>
                <a:t>小传</a:t>
              </a:r>
              <a:endParaRPr lang="zh-CN" altLang="en-US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>
                  <a:solidFill>
                    <a:schemeClr val="bg1"/>
                  </a:solidFill>
                </a:rPr>
                <a:t>叙事设计</a:t>
              </a:r>
              <a:r>
                <a:rPr lang="en-US" altLang="zh-CN">
                  <a:solidFill>
                    <a:schemeClr val="bg1"/>
                  </a:solidFill>
                </a:rPr>
                <a:t>/</a:t>
              </a:r>
              <a:r>
                <a:rPr lang="zh-CN" altLang="en-US">
                  <a:solidFill>
                    <a:schemeClr val="bg1"/>
                  </a:solidFill>
                </a:rPr>
                <a:t>任务</a:t>
              </a:r>
              <a:r>
                <a:rPr lang="zh-CN" altLang="en-US">
                  <a:solidFill>
                    <a:schemeClr val="bg1"/>
                  </a:solidFill>
                </a:rPr>
                <a:t>设计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6861" y="5607"/>
              <a:ext cx="7092" cy="23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indent="0">
                <a:buFont typeface="Arial" panose="020B0604020202020204" pitchFamily="34" charset="0"/>
                <a:buNone/>
              </a:pPr>
              <a:r>
                <a:rPr lang="zh-CN" altLang="en-US" b="1">
                  <a:solidFill>
                    <a:schemeClr val="bg1"/>
                  </a:solidFill>
                </a:rPr>
                <a:t>玩法设计：</a:t>
              </a:r>
              <a:endParaRPr lang="zh-CN" altLang="en-US" b="1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u="sng">
                  <a:solidFill>
                    <a:schemeClr val="bg1"/>
                  </a:solidFill>
                  <a:sym typeface="+mn-ea"/>
                </a:rPr>
                <a:t>设计目的</a:t>
              </a:r>
              <a:r>
                <a:rPr lang="en-US" altLang="zh-CN" u="sng">
                  <a:solidFill>
                    <a:schemeClr val="bg1"/>
                  </a:solidFill>
                  <a:sym typeface="+mn-ea"/>
                </a:rPr>
                <a:t>/</a:t>
              </a:r>
              <a:r>
                <a:rPr lang="zh-CN" altLang="en-US" u="sng">
                  <a:solidFill>
                    <a:schemeClr val="bg1"/>
                  </a:solidFill>
                  <a:sym typeface="+mn-ea"/>
                </a:rPr>
                <a:t>概述</a:t>
              </a:r>
              <a:endParaRPr lang="zh-CN" altLang="en-US" b="1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>
                  <a:solidFill>
                    <a:schemeClr val="bg1"/>
                  </a:solidFill>
                </a:rPr>
                <a:t>游戏规则</a:t>
              </a:r>
              <a:endParaRPr lang="zh-CN" altLang="en-US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>
                  <a:solidFill>
                    <a:schemeClr val="bg1"/>
                  </a:solidFill>
                </a:rPr>
                <a:t>人物能力</a:t>
              </a:r>
              <a:r>
                <a:rPr lang="en-US" altLang="zh-CN">
                  <a:solidFill>
                    <a:schemeClr val="bg1"/>
                  </a:solidFill>
                </a:rPr>
                <a:t>/</a:t>
              </a:r>
              <a:r>
                <a:rPr lang="zh-CN" altLang="en-US">
                  <a:solidFill>
                    <a:schemeClr val="bg1"/>
                  </a:solidFill>
                </a:rPr>
                <a:t>战斗能力</a:t>
              </a:r>
              <a:r>
                <a:rPr lang="en-US" altLang="zh-CN">
                  <a:solidFill>
                    <a:schemeClr val="bg1"/>
                  </a:solidFill>
                </a:rPr>
                <a:t>/...</a:t>
              </a:r>
              <a:endParaRPr lang="en-US" altLang="zh-CN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>
                  <a:solidFill>
                    <a:schemeClr val="bg1"/>
                  </a:solidFill>
                </a:rPr>
                <a:t>关卡设计（地图设计，流程设计</a:t>
              </a:r>
              <a:r>
                <a:rPr lang="en-US" altLang="zh-CN">
                  <a:solidFill>
                    <a:schemeClr val="bg1"/>
                  </a:solidFill>
                </a:rPr>
                <a:t>,</a:t>
              </a:r>
              <a:r>
                <a:rPr lang="zh-CN" altLang="en-US">
                  <a:solidFill>
                    <a:schemeClr val="bg1"/>
                  </a:solidFill>
                </a:rPr>
                <a:t>怪物设计，道具设计，图素设计</a:t>
              </a:r>
              <a:r>
                <a:rPr lang="en-US" altLang="zh-CN">
                  <a:solidFill>
                    <a:schemeClr val="bg1"/>
                  </a:solidFill>
                </a:rPr>
                <a:t>……</a:t>
              </a:r>
              <a:r>
                <a:rPr lang="zh-CN" altLang="en-US">
                  <a:solidFill>
                    <a:schemeClr val="bg1"/>
                  </a:solidFill>
                </a:rPr>
                <a:t>）</a:t>
              </a:r>
              <a:endParaRPr lang="zh-CN" altLang="en-US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>
                  <a:solidFill>
                    <a:schemeClr val="bg1"/>
                  </a:solidFill>
                </a:rPr>
                <a:t>系统设计</a:t>
              </a:r>
              <a:endParaRPr lang="zh-CN" altLang="en-US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>
                  <a:solidFill>
                    <a:schemeClr val="bg1"/>
                  </a:solidFill>
                </a:rPr>
                <a:t>数值设计</a:t>
              </a:r>
              <a:r>
                <a:rPr lang="en-US" altLang="zh-CN">
                  <a:solidFill>
                    <a:schemeClr val="bg1"/>
                  </a:solidFill>
                </a:rPr>
                <a:t>……</a:t>
              </a:r>
              <a:endParaRPr lang="zh-CN" altLang="en-US">
                <a:solidFill>
                  <a:schemeClr val="bg1"/>
                </a:solidFill>
              </a:endParaRPr>
            </a:p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6862" y="9168"/>
              <a:ext cx="7092" cy="23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indent="0">
                <a:buFont typeface="Arial" panose="020B0604020202020204" pitchFamily="34" charset="0"/>
                <a:buNone/>
              </a:pPr>
              <a:r>
                <a:rPr lang="zh-CN" altLang="en-US" b="1">
                  <a:solidFill>
                    <a:schemeClr val="bg1"/>
                  </a:solidFill>
                </a:rPr>
                <a:t>界面设计：</a:t>
              </a:r>
              <a:endParaRPr lang="zh-CN" altLang="en-US" b="1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u="sng">
                  <a:solidFill>
                    <a:schemeClr val="bg1"/>
                  </a:solidFill>
                  <a:sym typeface="+mn-ea"/>
                </a:rPr>
                <a:t>设计目的</a:t>
              </a:r>
              <a:r>
                <a:rPr lang="en-US" altLang="zh-CN" u="sng">
                  <a:solidFill>
                    <a:schemeClr val="bg1"/>
                  </a:solidFill>
                  <a:sym typeface="+mn-ea"/>
                </a:rPr>
                <a:t>/</a:t>
              </a:r>
              <a:r>
                <a:rPr lang="zh-CN" altLang="en-US" u="sng">
                  <a:solidFill>
                    <a:schemeClr val="bg1"/>
                  </a:solidFill>
                  <a:sym typeface="+mn-ea"/>
                </a:rPr>
                <a:t>概述</a:t>
              </a:r>
              <a:endParaRPr lang="zh-CN" altLang="en-US" b="1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>
                  <a:solidFill>
                    <a:schemeClr val="bg1"/>
                  </a:solidFill>
                </a:rPr>
                <a:t>界面原型（布局，功能，跳转逻辑，</a:t>
              </a:r>
              <a:r>
                <a:rPr lang="en-US" altLang="zh-CN">
                  <a:solidFill>
                    <a:schemeClr val="bg1"/>
                  </a:solidFill>
                </a:rPr>
                <a:t>……</a:t>
              </a:r>
              <a:r>
                <a:rPr lang="zh-CN" altLang="en-US">
                  <a:solidFill>
                    <a:schemeClr val="bg1"/>
                  </a:solidFill>
                </a:rPr>
                <a:t>）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8681085" y="2152015"/>
            <a:ext cx="4436745" cy="15233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>
              <a:buFont typeface="Arial" panose="020B0604020202020204" pitchFamily="34" charset="0"/>
              <a:buNone/>
            </a:pPr>
            <a:r>
              <a:rPr lang="zh-CN" altLang="en-US" b="1">
                <a:solidFill>
                  <a:schemeClr val="bg1"/>
                </a:solidFill>
              </a:rPr>
              <a:t>程序：</a:t>
            </a:r>
            <a:endParaRPr lang="zh-CN" altLang="en-US" b="1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流程模块</a:t>
            </a:r>
            <a:r>
              <a:rPr lang="zh-CN" altLang="en-US">
                <a:solidFill>
                  <a:schemeClr val="bg1"/>
                </a:solidFill>
              </a:rPr>
              <a:t>需求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战斗模块</a:t>
            </a:r>
            <a:r>
              <a:rPr lang="zh-CN" altLang="en-US">
                <a:solidFill>
                  <a:schemeClr val="bg1"/>
                </a:solidFill>
              </a:rPr>
              <a:t>需求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关卡模块</a:t>
            </a:r>
            <a:r>
              <a:rPr lang="zh-CN" altLang="en-US">
                <a:solidFill>
                  <a:schemeClr val="bg1"/>
                </a:solidFill>
              </a:rPr>
              <a:t>需求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界面模块</a:t>
            </a:r>
            <a:r>
              <a:rPr lang="zh-CN" altLang="en-US">
                <a:solidFill>
                  <a:schemeClr val="bg1"/>
                </a:solidFill>
              </a:rPr>
              <a:t>需求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bg1"/>
                </a:solidFill>
              </a:rPr>
              <a:t>……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706485" y="3802380"/>
            <a:ext cx="4436745" cy="15233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>
              <a:buFont typeface="Arial" panose="020B0604020202020204" pitchFamily="34" charset="0"/>
              <a:buNone/>
            </a:pPr>
            <a:r>
              <a:rPr lang="zh-CN" altLang="en-US" b="1">
                <a:solidFill>
                  <a:schemeClr val="bg1"/>
                </a:solidFill>
              </a:rPr>
              <a:t>美术：</a:t>
            </a:r>
            <a:endParaRPr lang="zh-CN" altLang="en-US" b="1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角色</a:t>
            </a:r>
            <a:r>
              <a:rPr lang="en-US" altLang="zh-CN">
                <a:solidFill>
                  <a:schemeClr val="bg1"/>
                </a:solidFill>
              </a:rPr>
              <a:t>/</a:t>
            </a:r>
            <a:r>
              <a:rPr lang="zh-CN" altLang="en-US">
                <a:solidFill>
                  <a:schemeClr val="bg1"/>
                </a:solidFill>
              </a:rPr>
              <a:t>物件资源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场景</a:t>
            </a:r>
            <a:r>
              <a:rPr lang="zh-CN" altLang="en-US">
                <a:solidFill>
                  <a:schemeClr val="bg1"/>
                </a:solidFill>
              </a:rPr>
              <a:t>资源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bg1"/>
                </a:solidFill>
              </a:rPr>
              <a:t>UI</a:t>
            </a:r>
            <a:r>
              <a:rPr lang="zh-CN" altLang="en-US">
                <a:solidFill>
                  <a:schemeClr val="bg1"/>
                </a:solidFill>
              </a:rPr>
              <a:t>资源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特效</a:t>
            </a:r>
            <a:r>
              <a:rPr lang="zh-CN" altLang="en-US">
                <a:solidFill>
                  <a:schemeClr val="bg1"/>
                </a:solidFill>
              </a:rPr>
              <a:t>资源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707755" y="5198745"/>
            <a:ext cx="4436745" cy="15233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>
              <a:buFont typeface="Arial" panose="020B0604020202020204" pitchFamily="34" charset="0"/>
              <a:buNone/>
            </a:pPr>
            <a:r>
              <a:rPr lang="zh-CN" altLang="en-US" b="1">
                <a:solidFill>
                  <a:schemeClr val="bg1"/>
                </a:solidFill>
              </a:rPr>
              <a:t>音频：</a:t>
            </a:r>
            <a:endParaRPr lang="zh-CN" altLang="en-US" b="1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背景</a:t>
            </a:r>
            <a:r>
              <a:rPr lang="zh-CN" altLang="en-US">
                <a:solidFill>
                  <a:schemeClr val="bg1"/>
                </a:solidFill>
              </a:rPr>
              <a:t>音乐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音效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4" name="流程图: 顺序访问存储器 23"/>
          <p:cNvSpPr/>
          <p:nvPr/>
        </p:nvSpPr>
        <p:spPr>
          <a:xfrm flipH="1">
            <a:off x="10351770" y="5452745"/>
            <a:ext cx="1840230" cy="1100455"/>
          </a:xfrm>
          <a:prstGeom prst="flowChartMagneticTape">
            <a:avLst/>
          </a:prstGeom>
          <a:solidFill>
            <a:srgbClr val="FFFFFF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tx1"/>
                </a:solidFill>
              </a:rPr>
              <a:t>注：此处只简单罗列，具体以项目实际情况为准</a:t>
            </a:r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63550" y="2240915"/>
            <a:ext cx="2869565" cy="11137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>
                <a:solidFill>
                  <a:schemeClr val="bg1"/>
                </a:solidFill>
              </a:rPr>
              <a:t>封面</a:t>
            </a:r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目录</a:t>
            </a:r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修改版本记录</a:t>
            </a:r>
            <a:endParaRPr lang="zh-CN" altLang="en-US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2C45FD87-093F-4B0C-8C93-FC1EE41EADDD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游戏策划案的构成</a:t>
            </a:r>
            <a:r>
              <a:rPr lang="en-US" altLang="zh-CN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——</a:t>
            </a:r>
            <a:r>
              <a:rPr lang="zh-CN" alt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以课程</a:t>
            </a:r>
            <a:r>
              <a:rPr lang="zh-CN" alt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为例</a:t>
            </a:r>
            <a:endParaRPr lang="zh-CN" altLang="en-US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96850" y="1601470"/>
            <a:ext cx="3361055" cy="512064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52120" y="1703705"/>
            <a:ext cx="2869565" cy="4552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accent1"/>
                </a:solidFill>
              </a:rPr>
              <a:t>整体概述</a:t>
            </a:r>
            <a:endParaRPr lang="zh-CN" altLang="en-US" sz="2400" b="1">
              <a:solidFill>
                <a:schemeClr val="accent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8610600" y="1583690"/>
            <a:ext cx="3361055" cy="513778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8865870" y="1685925"/>
            <a:ext cx="2869565" cy="4552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accent1"/>
                </a:solidFill>
              </a:rPr>
              <a:t>施行</a:t>
            </a:r>
            <a:r>
              <a:rPr lang="en-US" altLang="zh-CN" sz="2400" b="1">
                <a:solidFill>
                  <a:schemeClr val="accent1"/>
                </a:solidFill>
              </a:rPr>
              <a:t>/</a:t>
            </a:r>
            <a:r>
              <a:rPr lang="zh-CN" altLang="en-US" sz="2400" b="1">
                <a:solidFill>
                  <a:schemeClr val="accent1"/>
                </a:solidFill>
              </a:rPr>
              <a:t>资源</a:t>
            </a:r>
            <a:r>
              <a:rPr lang="zh-CN" altLang="en-US" sz="2400" b="1">
                <a:solidFill>
                  <a:schemeClr val="accent1"/>
                </a:solidFill>
              </a:rPr>
              <a:t>需求</a:t>
            </a:r>
            <a:endParaRPr lang="zh-CN" altLang="en-US" sz="2400" b="1">
              <a:solidFill>
                <a:schemeClr val="accent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63550" y="3325495"/>
            <a:ext cx="2869565" cy="15233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>
                <a:solidFill>
                  <a:schemeClr val="bg1"/>
                </a:solidFill>
              </a:rPr>
              <a:t>要做一个什么样的游戏：</a:t>
            </a:r>
            <a:endParaRPr lang="zh-CN" altLang="en-US" b="1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游戏</a:t>
            </a:r>
            <a:r>
              <a:rPr lang="zh-CN" altLang="en-US">
                <a:solidFill>
                  <a:schemeClr val="bg1"/>
                </a:solidFill>
              </a:rPr>
              <a:t>名称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一句话</a:t>
            </a:r>
            <a:r>
              <a:rPr lang="zh-CN" altLang="en-US">
                <a:solidFill>
                  <a:schemeClr val="bg1"/>
                </a:solidFill>
              </a:rPr>
              <a:t>概括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游戏</a:t>
            </a:r>
            <a:r>
              <a:rPr lang="zh-CN" altLang="en-US">
                <a:solidFill>
                  <a:schemeClr val="bg1"/>
                </a:solidFill>
              </a:rPr>
              <a:t>类型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运行</a:t>
            </a:r>
            <a:r>
              <a:rPr lang="zh-CN" altLang="en-US">
                <a:solidFill>
                  <a:schemeClr val="bg1"/>
                </a:solidFill>
              </a:rPr>
              <a:t>环境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bg1"/>
                </a:solidFill>
              </a:rPr>
              <a:t>……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25475" y="661670"/>
            <a:ext cx="608266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>
                <a:solidFill>
                  <a:schemeClr val="bg1"/>
                </a:solidFill>
              </a:rPr>
              <a:t>游戏开发周期：</a:t>
            </a:r>
            <a:r>
              <a:rPr lang="zh-CN" altLang="en-US">
                <a:solidFill>
                  <a:schemeClr val="bg1"/>
                </a:solidFill>
              </a:rPr>
              <a:t>初期，不涉及迭代开发</a:t>
            </a:r>
            <a:r>
              <a:rPr lang="zh-CN" altLang="en-US">
                <a:solidFill>
                  <a:schemeClr val="bg1"/>
                </a:solidFill>
              </a:rPr>
              <a:t>过程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>
                <a:solidFill>
                  <a:schemeClr val="bg1"/>
                </a:solidFill>
              </a:rPr>
              <a:t>项目规模：</a:t>
            </a:r>
            <a:r>
              <a:rPr lang="zh-CN" altLang="en-US">
                <a:solidFill>
                  <a:schemeClr val="bg1"/>
                </a:solidFill>
              </a:rPr>
              <a:t>小</a:t>
            </a:r>
            <a:r>
              <a:rPr lang="en-US" altLang="zh-CN">
                <a:solidFill>
                  <a:schemeClr val="bg1"/>
                </a:solidFill>
              </a:rPr>
              <a:t>/mini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>
                <a:solidFill>
                  <a:schemeClr val="bg1"/>
                </a:solidFill>
              </a:rPr>
              <a:t>观看策划案的角色：</a:t>
            </a:r>
            <a:r>
              <a:rPr lang="zh-CN" altLang="en-US">
                <a:solidFill>
                  <a:schemeClr val="bg1"/>
                </a:solidFill>
              </a:rPr>
              <a:t>老师，合作同学（开发同学）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63550" y="4919345"/>
            <a:ext cx="2869565" cy="15233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>
                <a:solidFill>
                  <a:schemeClr val="bg1"/>
                </a:solidFill>
              </a:rPr>
              <a:t>核心体验</a:t>
            </a:r>
            <a:r>
              <a:rPr lang="en-US" altLang="zh-CN" b="1">
                <a:solidFill>
                  <a:schemeClr val="bg1"/>
                </a:solidFill>
              </a:rPr>
              <a:t>/</a:t>
            </a:r>
            <a:r>
              <a:rPr lang="zh-CN" altLang="en-US" b="1">
                <a:solidFill>
                  <a:schemeClr val="bg1"/>
                </a:solidFill>
              </a:rPr>
              <a:t>设计目的：</a:t>
            </a:r>
            <a:endParaRPr lang="zh-CN" altLang="en-US" b="1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bg1"/>
                </a:solidFill>
              </a:rPr>
              <a:t>eg.</a:t>
            </a:r>
            <a:r>
              <a:rPr lang="zh-CN" altLang="en-US">
                <a:solidFill>
                  <a:schemeClr val="bg1"/>
                </a:solidFill>
              </a:rPr>
              <a:t>顺滑操作</a:t>
            </a:r>
            <a:r>
              <a:rPr lang="zh-CN" altLang="en-US">
                <a:solidFill>
                  <a:schemeClr val="bg1"/>
                </a:solidFill>
              </a:rPr>
              <a:t>体验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bg1"/>
                </a:solidFill>
                <a:sym typeface="+mn-ea"/>
              </a:rPr>
              <a:t>eg.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宏大的故事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设定</a:t>
            </a:r>
            <a:endParaRPr lang="zh-CN" altLang="en-US">
              <a:solidFill>
                <a:schemeClr val="bg1"/>
              </a:solidFill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bg1"/>
                </a:solidFill>
                <a:sym typeface="+mn-ea"/>
              </a:rPr>
              <a:t>eg.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包爽的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成长系统</a:t>
            </a:r>
            <a:endParaRPr lang="zh-CN" altLang="en-US">
              <a:solidFill>
                <a:schemeClr val="bg1"/>
              </a:solidFill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bg1"/>
                </a:solidFill>
                <a:sym typeface="+mn-ea"/>
              </a:rPr>
              <a:t>……</a:t>
            </a:r>
            <a:endParaRPr lang="en-US" altLang="zh-CN">
              <a:solidFill>
                <a:schemeClr val="bg1"/>
              </a:solidFill>
              <a:sym typeface="+mn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733165" y="1600835"/>
            <a:ext cx="4732655" cy="5743575"/>
            <a:chOff x="6629" y="2522"/>
            <a:chExt cx="7453" cy="9045"/>
          </a:xfrm>
        </p:grpSpPr>
        <p:grpSp>
          <p:nvGrpSpPr>
            <p:cNvPr id="18" name="组合 17"/>
            <p:cNvGrpSpPr/>
            <p:nvPr/>
          </p:nvGrpSpPr>
          <p:grpSpPr>
            <a:xfrm>
              <a:off x="6629" y="2522"/>
              <a:ext cx="7453" cy="8064"/>
              <a:chOff x="6629" y="2522"/>
              <a:chExt cx="7453" cy="8064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6629" y="2522"/>
                <a:ext cx="7453" cy="8064"/>
              </a:xfrm>
              <a:prstGeom prst="rect">
                <a:avLst/>
              </a:prstGeom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7031" y="2683"/>
                <a:ext cx="6817" cy="7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r>
                  <a:rPr lang="zh-CN" altLang="en-US" sz="2400" b="1">
                    <a:solidFill>
                      <a:schemeClr val="accent1"/>
                    </a:solidFill>
                  </a:rPr>
                  <a:t>设计</a:t>
                </a:r>
                <a:r>
                  <a:rPr lang="zh-CN" altLang="en-US" sz="2400" b="1">
                    <a:solidFill>
                      <a:schemeClr val="accent1"/>
                    </a:solidFill>
                  </a:rPr>
                  <a:t>细节</a:t>
                </a:r>
                <a:endParaRPr lang="zh-CN" altLang="en-US" sz="2400" b="1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6860" y="3429"/>
              <a:ext cx="6987" cy="23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indent="0">
                <a:buFont typeface="Arial" panose="020B0604020202020204" pitchFamily="34" charset="0"/>
                <a:buNone/>
              </a:pPr>
              <a:r>
                <a:rPr lang="zh-CN" altLang="en-US" b="1">
                  <a:solidFill>
                    <a:schemeClr val="bg1"/>
                  </a:solidFill>
                </a:rPr>
                <a:t>世界观设定：</a:t>
              </a:r>
              <a:endParaRPr lang="zh-CN" altLang="en-US" b="1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u="sng">
                  <a:solidFill>
                    <a:schemeClr val="bg1"/>
                  </a:solidFill>
                </a:rPr>
                <a:t>设计目的</a:t>
              </a:r>
              <a:r>
                <a:rPr lang="en-US" altLang="zh-CN" u="sng">
                  <a:solidFill>
                    <a:schemeClr val="bg1"/>
                  </a:solidFill>
                </a:rPr>
                <a:t>/</a:t>
              </a:r>
              <a:r>
                <a:rPr lang="zh-CN" altLang="en-US" u="sng">
                  <a:solidFill>
                    <a:schemeClr val="bg1"/>
                  </a:solidFill>
                </a:rPr>
                <a:t>概述</a:t>
              </a:r>
              <a:endParaRPr lang="zh-CN" altLang="en-US" u="sng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>
                  <a:solidFill>
                    <a:schemeClr val="bg1"/>
                  </a:solidFill>
                </a:rPr>
                <a:t>故事背景</a:t>
              </a:r>
              <a:r>
                <a:rPr lang="en-US" altLang="zh-CN">
                  <a:solidFill>
                    <a:schemeClr val="bg1"/>
                  </a:solidFill>
                </a:rPr>
                <a:t>/</a:t>
              </a:r>
              <a:r>
                <a:rPr lang="zh-CN" altLang="en-US">
                  <a:solidFill>
                    <a:schemeClr val="bg1"/>
                  </a:solidFill>
                </a:rPr>
                <a:t>故事</a:t>
              </a:r>
              <a:r>
                <a:rPr lang="zh-CN" altLang="en-US">
                  <a:solidFill>
                    <a:schemeClr val="bg1"/>
                  </a:solidFill>
                </a:rPr>
                <a:t>历史</a:t>
              </a:r>
              <a:endParaRPr lang="zh-CN" altLang="en-US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>
                  <a:solidFill>
                    <a:schemeClr val="bg1"/>
                  </a:solidFill>
                </a:rPr>
                <a:t>人物设定</a:t>
              </a:r>
              <a:r>
                <a:rPr lang="en-US" altLang="zh-CN">
                  <a:solidFill>
                    <a:schemeClr val="bg1"/>
                  </a:solidFill>
                </a:rPr>
                <a:t>/</a:t>
              </a:r>
              <a:r>
                <a:rPr lang="zh-CN" altLang="en-US">
                  <a:solidFill>
                    <a:schemeClr val="bg1"/>
                  </a:solidFill>
                </a:rPr>
                <a:t>人物</a:t>
              </a:r>
              <a:r>
                <a:rPr lang="zh-CN" altLang="en-US">
                  <a:solidFill>
                    <a:schemeClr val="bg1"/>
                  </a:solidFill>
                </a:rPr>
                <a:t>小传</a:t>
              </a:r>
              <a:endParaRPr lang="zh-CN" altLang="en-US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>
                  <a:solidFill>
                    <a:schemeClr val="bg1"/>
                  </a:solidFill>
                </a:rPr>
                <a:t>叙事设计</a:t>
              </a:r>
              <a:r>
                <a:rPr lang="en-US" altLang="zh-CN">
                  <a:solidFill>
                    <a:schemeClr val="bg1"/>
                  </a:solidFill>
                </a:rPr>
                <a:t>/</a:t>
              </a:r>
              <a:r>
                <a:rPr lang="zh-CN" altLang="en-US">
                  <a:solidFill>
                    <a:schemeClr val="bg1"/>
                  </a:solidFill>
                </a:rPr>
                <a:t>任务</a:t>
              </a:r>
              <a:r>
                <a:rPr lang="zh-CN" altLang="en-US">
                  <a:solidFill>
                    <a:schemeClr val="bg1"/>
                  </a:solidFill>
                </a:rPr>
                <a:t>设计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6861" y="5607"/>
              <a:ext cx="7092" cy="23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indent="0">
                <a:buFont typeface="Arial" panose="020B0604020202020204" pitchFamily="34" charset="0"/>
                <a:buNone/>
              </a:pPr>
              <a:r>
                <a:rPr lang="zh-CN" altLang="en-US" b="1">
                  <a:solidFill>
                    <a:schemeClr val="bg1"/>
                  </a:solidFill>
                </a:rPr>
                <a:t>玩法设计：</a:t>
              </a:r>
              <a:endParaRPr lang="zh-CN" altLang="en-US" b="1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u="sng">
                  <a:solidFill>
                    <a:schemeClr val="bg1"/>
                  </a:solidFill>
                  <a:sym typeface="+mn-ea"/>
                </a:rPr>
                <a:t>设计目的</a:t>
              </a:r>
              <a:r>
                <a:rPr lang="en-US" altLang="zh-CN" u="sng">
                  <a:solidFill>
                    <a:schemeClr val="bg1"/>
                  </a:solidFill>
                  <a:sym typeface="+mn-ea"/>
                </a:rPr>
                <a:t>/</a:t>
              </a:r>
              <a:r>
                <a:rPr lang="zh-CN" altLang="en-US" u="sng">
                  <a:solidFill>
                    <a:schemeClr val="bg1"/>
                  </a:solidFill>
                  <a:sym typeface="+mn-ea"/>
                </a:rPr>
                <a:t>概述</a:t>
              </a:r>
              <a:endParaRPr lang="zh-CN" altLang="en-US" b="1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>
                  <a:solidFill>
                    <a:schemeClr val="bg1"/>
                  </a:solidFill>
                </a:rPr>
                <a:t>游戏规则</a:t>
              </a:r>
              <a:endParaRPr lang="zh-CN" altLang="en-US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>
                  <a:solidFill>
                    <a:schemeClr val="bg1"/>
                  </a:solidFill>
                </a:rPr>
                <a:t>人物能力</a:t>
              </a:r>
              <a:r>
                <a:rPr lang="en-US" altLang="zh-CN">
                  <a:solidFill>
                    <a:schemeClr val="bg1"/>
                  </a:solidFill>
                </a:rPr>
                <a:t>/</a:t>
              </a:r>
              <a:r>
                <a:rPr lang="zh-CN" altLang="en-US">
                  <a:solidFill>
                    <a:schemeClr val="bg1"/>
                  </a:solidFill>
                </a:rPr>
                <a:t>战斗能力</a:t>
              </a:r>
              <a:r>
                <a:rPr lang="en-US" altLang="zh-CN">
                  <a:solidFill>
                    <a:schemeClr val="bg1"/>
                  </a:solidFill>
                </a:rPr>
                <a:t>/...</a:t>
              </a:r>
              <a:endParaRPr lang="en-US" altLang="zh-CN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>
                  <a:solidFill>
                    <a:schemeClr val="bg1"/>
                  </a:solidFill>
                </a:rPr>
                <a:t>关卡设计（地图设计，流程设计</a:t>
              </a:r>
              <a:r>
                <a:rPr lang="en-US" altLang="zh-CN">
                  <a:solidFill>
                    <a:schemeClr val="bg1"/>
                  </a:solidFill>
                </a:rPr>
                <a:t>,</a:t>
              </a:r>
              <a:r>
                <a:rPr lang="zh-CN" altLang="en-US">
                  <a:solidFill>
                    <a:schemeClr val="bg1"/>
                  </a:solidFill>
                </a:rPr>
                <a:t>怪物设计，道具设计，图素设计</a:t>
              </a:r>
              <a:r>
                <a:rPr lang="en-US" altLang="zh-CN">
                  <a:solidFill>
                    <a:schemeClr val="bg1"/>
                  </a:solidFill>
                </a:rPr>
                <a:t>……</a:t>
              </a:r>
              <a:r>
                <a:rPr lang="zh-CN" altLang="en-US">
                  <a:solidFill>
                    <a:schemeClr val="bg1"/>
                  </a:solidFill>
                </a:rPr>
                <a:t>）</a:t>
              </a:r>
              <a:endParaRPr lang="zh-CN" altLang="en-US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>
                  <a:solidFill>
                    <a:schemeClr val="bg1"/>
                  </a:solidFill>
                </a:rPr>
                <a:t>系统设计</a:t>
              </a:r>
              <a:endParaRPr lang="zh-CN" altLang="en-US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>
                  <a:solidFill>
                    <a:schemeClr val="bg1"/>
                  </a:solidFill>
                </a:rPr>
                <a:t>数值设计</a:t>
              </a:r>
              <a:r>
                <a:rPr lang="en-US" altLang="zh-CN">
                  <a:solidFill>
                    <a:schemeClr val="bg1"/>
                  </a:solidFill>
                </a:rPr>
                <a:t>……</a:t>
              </a:r>
              <a:endParaRPr lang="zh-CN" altLang="en-US">
                <a:solidFill>
                  <a:schemeClr val="bg1"/>
                </a:solidFill>
              </a:endParaRPr>
            </a:p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6862" y="9168"/>
              <a:ext cx="7092" cy="23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indent="0">
                <a:buFont typeface="Arial" panose="020B0604020202020204" pitchFamily="34" charset="0"/>
                <a:buNone/>
              </a:pPr>
              <a:r>
                <a:rPr lang="zh-CN" altLang="en-US" b="1">
                  <a:solidFill>
                    <a:schemeClr val="bg1"/>
                  </a:solidFill>
                </a:rPr>
                <a:t>界面设计：</a:t>
              </a:r>
              <a:endParaRPr lang="zh-CN" altLang="en-US" b="1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u="sng">
                  <a:solidFill>
                    <a:schemeClr val="bg1"/>
                  </a:solidFill>
                  <a:sym typeface="+mn-ea"/>
                </a:rPr>
                <a:t>设计目的</a:t>
              </a:r>
              <a:r>
                <a:rPr lang="en-US" altLang="zh-CN" u="sng">
                  <a:solidFill>
                    <a:schemeClr val="bg1"/>
                  </a:solidFill>
                  <a:sym typeface="+mn-ea"/>
                </a:rPr>
                <a:t>/</a:t>
              </a:r>
              <a:r>
                <a:rPr lang="zh-CN" altLang="en-US" u="sng">
                  <a:solidFill>
                    <a:schemeClr val="bg1"/>
                  </a:solidFill>
                  <a:sym typeface="+mn-ea"/>
                </a:rPr>
                <a:t>概述</a:t>
              </a:r>
              <a:endParaRPr lang="zh-CN" altLang="en-US" b="1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>
                  <a:solidFill>
                    <a:schemeClr val="bg1"/>
                  </a:solidFill>
                </a:rPr>
                <a:t>界面原型（布局，功能，跳转逻辑，</a:t>
              </a:r>
              <a:r>
                <a:rPr lang="en-US" altLang="zh-CN">
                  <a:solidFill>
                    <a:schemeClr val="bg1"/>
                  </a:solidFill>
                </a:rPr>
                <a:t>……</a:t>
              </a:r>
              <a:r>
                <a:rPr lang="zh-CN" altLang="en-US">
                  <a:solidFill>
                    <a:schemeClr val="bg1"/>
                  </a:solidFill>
                </a:rPr>
                <a:t>）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8681085" y="2152015"/>
            <a:ext cx="4436745" cy="15233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>
              <a:buFont typeface="Arial" panose="020B0604020202020204" pitchFamily="34" charset="0"/>
              <a:buNone/>
            </a:pPr>
            <a:r>
              <a:rPr lang="zh-CN" altLang="en-US" b="1">
                <a:solidFill>
                  <a:schemeClr val="bg1"/>
                </a:solidFill>
              </a:rPr>
              <a:t>程序：</a:t>
            </a:r>
            <a:endParaRPr lang="zh-CN" altLang="en-US" b="1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流程模块</a:t>
            </a:r>
            <a:r>
              <a:rPr lang="zh-CN" altLang="en-US">
                <a:solidFill>
                  <a:schemeClr val="bg1"/>
                </a:solidFill>
              </a:rPr>
              <a:t>需求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战斗模块</a:t>
            </a:r>
            <a:r>
              <a:rPr lang="zh-CN" altLang="en-US">
                <a:solidFill>
                  <a:schemeClr val="bg1"/>
                </a:solidFill>
              </a:rPr>
              <a:t>需求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关卡模块</a:t>
            </a:r>
            <a:r>
              <a:rPr lang="zh-CN" altLang="en-US">
                <a:solidFill>
                  <a:schemeClr val="bg1"/>
                </a:solidFill>
              </a:rPr>
              <a:t>需求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界面模块</a:t>
            </a:r>
            <a:r>
              <a:rPr lang="zh-CN" altLang="en-US">
                <a:solidFill>
                  <a:schemeClr val="bg1"/>
                </a:solidFill>
              </a:rPr>
              <a:t>需求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bg1"/>
                </a:solidFill>
              </a:rPr>
              <a:t>……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706485" y="3802380"/>
            <a:ext cx="4436745" cy="15233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>
              <a:buFont typeface="Arial" panose="020B0604020202020204" pitchFamily="34" charset="0"/>
              <a:buNone/>
            </a:pPr>
            <a:r>
              <a:rPr lang="zh-CN" altLang="en-US" b="1">
                <a:solidFill>
                  <a:schemeClr val="bg1"/>
                </a:solidFill>
              </a:rPr>
              <a:t>美术：</a:t>
            </a:r>
            <a:endParaRPr lang="zh-CN" altLang="en-US" b="1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角色</a:t>
            </a:r>
            <a:r>
              <a:rPr lang="en-US" altLang="zh-CN">
                <a:solidFill>
                  <a:schemeClr val="bg1"/>
                </a:solidFill>
              </a:rPr>
              <a:t>/</a:t>
            </a:r>
            <a:r>
              <a:rPr lang="zh-CN" altLang="en-US">
                <a:solidFill>
                  <a:schemeClr val="bg1"/>
                </a:solidFill>
              </a:rPr>
              <a:t>物件资源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场景</a:t>
            </a:r>
            <a:r>
              <a:rPr lang="zh-CN" altLang="en-US">
                <a:solidFill>
                  <a:schemeClr val="bg1"/>
                </a:solidFill>
              </a:rPr>
              <a:t>资源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bg1"/>
                </a:solidFill>
              </a:rPr>
              <a:t>UI</a:t>
            </a:r>
            <a:r>
              <a:rPr lang="zh-CN" altLang="en-US">
                <a:solidFill>
                  <a:schemeClr val="bg1"/>
                </a:solidFill>
              </a:rPr>
              <a:t>资源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特效</a:t>
            </a:r>
            <a:r>
              <a:rPr lang="zh-CN" altLang="en-US">
                <a:solidFill>
                  <a:schemeClr val="bg1"/>
                </a:solidFill>
              </a:rPr>
              <a:t>资源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707755" y="5198745"/>
            <a:ext cx="4436745" cy="15233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>
              <a:buFont typeface="Arial" panose="020B0604020202020204" pitchFamily="34" charset="0"/>
              <a:buNone/>
            </a:pPr>
            <a:r>
              <a:rPr lang="zh-CN" altLang="en-US" b="1">
                <a:solidFill>
                  <a:schemeClr val="bg1"/>
                </a:solidFill>
              </a:rPr>
              <a:t>音频：</a:t>
            </a:r>
            <a:endParaRPr lang="zh-CN" altLang="en-US" b="1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背景</a:t>
            </a:r>
            <a:r>
              <a:rPr lang="zh-CN" altLang="en-US">
                <a:solidFill>
                  <a:schemeClr val="bg1"/>
                </a:solidFill>
              </a:rPr>
              <a:t>音乐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音效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4" name="流程图: 顺序访问存储器 23"/>
          <p:cNvSpPr/>
          <p:nvPr/>
        </p:nvSpPr>
        <p:spPr>
          <a:xfrm flipH="1">
            <a:off x="10351770" y="5452745"/>
            <a:ext cx="1840230" cy="1100455"/>
          </a:xfrm>
          <a:prstGeom prst="flowChartMagneticTape">
            <a:avLst/>
          </a:prstGeom>
          <a:solidFill>
            <a:srgbClr val="FFFFFF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tx1"/>
                </a:solidFill>
              </a:rPr>
              <a:t>注：此处只简单罗列，具体以项目实际情况为准</a:t>
            </a:r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63550" y="2240915"/>
            <a:ext cx="2869565" cy="11137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>
                <a:solidFill>
                  <a:schemeClr val="bg1"/>
                </a:solidFill>
              </a:rPr>
              <a:t>封面</a:t>
            </a:r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目录</a:t>
            </a:r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修改版本记录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23190" y="1551305"/>
            <a:ext cx="3511550" cy="523049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2C45FD87-093F-4B0C-8C93-FC1EE41EADDD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游戏策划案的具体细节</a:t>
            </a:r>
            <a:r>
              <a:rPr lang="en-US" altLang="zh-CN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——</a:t>
            </a:r>
            <a:r>
              <a:rPr lang="zh-CN" alt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概述</a:t>
            </a:r>
            <a:endParaRPr lang="zh-CN" altLang="en-US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7815" y="840740"/>
            <a:ext cx="4224655" cy="5880735"/>
          </a:xfrm>
          <a:prstGeom prst="rect">
            <a:avLst/>
          </a:prstGeom>
        </p:spPr>
      </p:pic>
      <p:graphicFrame>
        <p:nvGraphicFramePr>
          <p:cNvPr id="5" name="表格 4"/>
          <p:cNvGraphicFramePr/>
          <p:nvPr>
            <p:custDataLst>
              <p:tags r:id="rId2"/>
            </p:custDataLst>
          </p:nvPr>
        </p:nvGraphicFramePr>
        <p:xfrm>
          <a:off x="4725670" y="3187700"/>
          <a:ext cx="7109460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1240"/>
                <a:gridCol w="1564640"/>
                <a:gridCol w="1386840"/>
                <a:gridCol w="3126740"/>
              </a:tblGrid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版本</a:t>
                      </a:r>
                      <a:r>
                        <a:rPr lang="zh-CN" altLang="en-US"/>
                        <a:t>号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修改</a:t>
                      </a:r>
                      <a:r>
                        <a:rPr lang="zh-CN" altLang="en-US"/>
                        <a:t>日期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修改人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修改</a:t>
                      </a:r>
                      <a:r>
                        <a:rPr lang="zh-CN" altLang="en-US"/>
                        <a:t>内容</a:t>
                      </a: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v1.0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2024.5.15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Tom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建立</a:t>
                      </a:r>
                      <a:r>
                        <a:rPr lang="zh-CN" altLang="en-US"/>
                        <a:t>文档</a:t>
                      </a: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v1.1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800">
                          <a:sym typeface="+mn-ea"/>
                        </a:rPr>
                        <a:t>2024.6.15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Red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修改章节</a:t>
                      </a:r>
                      <a:r>
                        <a:rPr lang="en-US" altLang="zh-CN"/>
                        <a:t>3</a:t>
                      </a:r>
                      <a:r>
                        <a:rPr lang="zh-CN" altLang="en-US"/>
                        <a:t>，章节</a:t>
                      </a:r>
                      <a:r>
                        <a:rPr lang="en-US" altLang="zh-CN"/>
                        <a:t>5</a:t>
                      </a:r>
                      <a:endParaRPr lang="en-US" altLang="zh-CN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……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……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……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……</a:t>
                      </a:r>
                      <a:endParaRPr lang="en-US" altLang="zh-CN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4725670" y="2647950"/>
            <a:ext cx="66287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bg1"/>
                </a:solidFill>
              </a:rPr>
              <a:t>版本管理大部分情况下会用如下表格的方式记录</a:t>
            </a:r>
            <a:endParaRPr lang="zh-CN" altLang="en-US" sz="24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TABLE_ENDDRAG_ORIGIN_RECT" val="668*90"/>
  <p:tag name="TABLE_ENDDRAG_RECT" val="106*149*668*90"/>
</p:tagLst>
</file>

<file path=ppt/tags/tag2.xml><?xml version="1.0" encoding="utf-8"?>
<p:tagLst xmlns:p="http://schemas.openxmlformats.org/presentationml/2006/main">
  <p:tag name="commondata" val="eyJoZGlkIjoiODczNjAyMTAzZTkyZDZhNTc0MmIzZTFkMDRiMDlhNDI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3203</Words>
  <Application>WPS 演示</Application>
  <PresentationFormat>宽屏</PresentationFormat>
  <Paragraphs>627</Paragraphs>
  <Slides>23</Slides>
  <Notes>0</Notes>
  <HiddenSlides>0</HiddenSlides>
  <MMClips>4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23</vt:i4>
      </vt:variant>
    </vt:vector>
  </HeadingPairs>
  <TitlesOfParts>
    <vt:vector size="37" baseType="lpstr">
      <vt:lpstr>Arial</vt:lpstr>
      <vt:lpstr>宋体</vt:lpstr>
      <vt:lpstr>Wingdings</vt:lpstr>
      <vt:lpstr>黑体</vt:lpstr>
      <vt:lpstr>华文彩云</vt:lpstr>
      <vt:lpstr>Lucida Sans Unicode</vt:lpstr>
      <vt:lpstr>华文琥珀</vt:lpstr>
      <vt:lpstr>等线</vt:lpstr>
      <vt:lpstr>微软雅黑</vt:lpstr>
      <vt:lpstr>Arial Unicode MS</vt:lpstr>
      <vt:lpstr>等线 Light</vt:lpstr>
      <vt:lpstr>Calibri</vt:lpstr>
      <vt:lpstr>Office 主题​​</vt:lpstr>
      <vt:lpstr>1_Office 主题​​</vt:lpstr>
      <vt:lpstr>PowerPoint 演示文稿</vt:lpstr>
      <vt:lpstr>课程目的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大一游戏实训课</dc:title>
  <dc:creator>Administrator</dc:creator>
  <cp:lastModifiedBy>脑洞大、碎碎念</cp:lastModifiedBy>
  <cp:revision>219</cp:revision>
  <dcterms:created xsi:type="dcterms:W3CDTF">2023-03-16T06:06:00Z</dcterms:created>
  <dcterms:modified xsi:type="dcterms:W3CDTF">2024-05-23T12:10:53Z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D4628F30B2E64347B07C2DEB5539826E_12</vt:lpwstr>
  </property>
  <property fmtid="{D5CDD505-2E9C-101B-9397-08002B2CF9AE}" pid="3" name="KSOProductBuildVer">
    <vt:lpwstr>2052-12.1.0.16729</vt:lpwstr>
  </property>
</Properties>
</file>