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62" r:id="rId5"/>
    <p:sldId id="292" r:id="rId6"/>
    <p:sldId id="293" r:id="rId8"/>
    <p:sldId id="294" r:id="rId9"/>
    <p:sldId id="295" r:id="rId10"/>
    <p:sldId id="258" r:id="rId11"/>
    <p:sldId id="259" r:id="rId12"/>
    <p:sldId id="261" r:id="rId13"/>
    <p:sldId id="260" r:id="rId14"/>
    <p:sldId id="265" r:id="rId15"/>
    <p:sldId id="266" r:id="rId16"/>
    <p:sldId id="271" r:id="rId17"/>
    <p:sldId id="267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2" r:id="rId31"/>
    <p:sldId id="281" r:id="rId32"/>
    <p:sldId id="283" r:id="rId33"/>
    <p:sldId id="285" r:id="rId34"/>
    <p:sldId id="284" r:id="rId35"/>
    <p:sldId id="286" r:id="rId36"/>
    <p:sldId id="287" r:id="rId37"/>
    <p:sldId id="288" r:id="rId38"/>
    <p:sldId id="289" r:id="rId39"/>
    <p:sldId id="290" r:id="rId40"/>
    <p:sldId id="264" r:id="rId41"/>
    <p:sldId id="291" r:id="rId42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7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6" Type="http://schemas.openxmlformats.org/officeDocument/2006/relationships/tags" Target="tags/tag148.xml"/><Relationship Id="rId45" Type="http://schemas.openxmlformats.org/officeDocument/2006/relationships/tableStyles" Target="tableStyles.xml"/><Relationship Id="rId44" Type="http://schemas.openxmlformats.org/officeDocument/2006/relationships/viewProps" Target="viewProps.xml"/><Relationship Id="rId43" Type="http://schemas.openxmlformats.org/officeDocument/2006/relationships/presProps" Target="presProps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image" Target="../media/image13.jpeg"/><Relationship Id="rId7" Type="http://schemas.openxmlformats.org/officeDocument/2006/relationships/tags" Target="../tags/tag15.xml"/><Relationship Id="rId6" Type="http://schemas.openxmlformats.org/officeDocument/2006/relationships/image" Target="../media/image12.jpe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11.png"/><Relationship Id="rId2" Type="http://schemas.openxmlformats.org/officeDocument/2006/relationships/tags" Target="../tags/tag12.xml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7.xml"/><Relationship Id="rId10" Type="http://schemas.openxmlformats.org/officeDocument/2006/relationships/image" Target="../media/image14.png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tags" Target="../tags/tag23.xml"/><Relationship Id="rId7" Type="http://schemas.openxmlformats.org/officeDocument/2006/relationships/image" Target="../media/image19.jpeg"/><Relationship Id="rId6" Type="http://schemas.openxmlformats.org/officeDocument/2006/relationships/tags" Target="../tags/tag22.xml"/><Relationship Id="rId5" Type="http://schemas.openxmlformats.org/officeDocument/2006/relationships/image" Target="../media/image18.jpeg"/><Relationship Id="rId4" Type="http://schemas.openxmlformats.org/officeDocument/2006/relationships/tags" Target="../tags/tag21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2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image" Target="../media/image22.png"/><Relationship Id="rId4" Type="http://schemas.openxmlformats.org/officeDocument/2006/relationships/tags" Target="../tags/tag30.xml"/><Relationship Id="rId3" Type="http://schemas.openxmlformats.org/officeDocument/2006/relationships/image" Target="../media/image21.png"/><Relationship Id="rId2" Type="http://schemas.openxmlformats.org/officeDocument/2006/relationships/tags" Target="../tags/tag29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image" Target="../media/image22.png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image" Target="../media/image26.jpeg"/><Relationship Id="rId4" Type="http://schemas.openxmlformats.org/officeDocument/2006/relationships/image" Target="../media/image21.png"/><Relationship Id="rId3" Type="http://schemas.openxmlformats.org/officeDocument/2006/relationships/tags" Target="../tags/tag37.xml"/><Relationship Id="rId2" Type="http://schemas.openxmlformats.org/officeDocument/2006/relationships/image" Target="../media/image25.jpe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jpeg"/><Relationship Id="rId3" Type="http://schemas.openxmlformats.org/officeDocument/2006/relationships/tags" Target="../tags/tag42.xml"/><Relationship Id="rId2" Type="http://schemas.openxmlformats.org/officeDocument/2006/relationships/image" Target="../media/image27.jpeg"/><Relationship Id="rId1" Type="http://schemas.openxmlformats.org/officeDocument/2006/relationships/tags" Target="../tags/tag41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image" Target="../media/image22.png"/><Relationship Id="rId4" Type="http://schemas.openxmlformats.org/officeDocument/2006/relationships/tags" Target="../tags/tag45.xml"/><Relationship Id="rId3" Type="http://schemas.openxmlformats.org/officeDocument/2006/relationships/image" Target="../media/image21.png"/><Relationship Id="rId2" Type="http://schemas.openxmlformats.org/officeDocument/2006/relationships/tags" Target="../tags/tag44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tags" Target="../tags/tag43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jpe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9.xml"/><Relationship Id="rId2" Type="http://schemas.openxmlformats.org/officeDocument/2006/relationships/image" Target="../media/image30.jpeg"/><Relationship Id="rId1" Type="http://schemas.openxmlformats.org/officeDocument/2006/relationships/tags" Target="../tags/tag58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3.xml"/><Relationship Id="rId5" Type="http://schemas.openxmlformats.org/officeDocument/2006/relationships/image" Target="../media/image31.jpe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30.jpeg"/><Relationship Id="rId1" Type="http://schemas.openxmlformats.org/officeDocument/2006/relationships/tags" Target="../tags/tag60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image" Target="../media/image33.jpeg"/><Relationship Id="rId3" Type="http://schemas.openxmlformats.org/officeDocument/2006/relationships/tags" Target="../tags/tag65.xml"/><Relationship Id="rId2" Type="http://schemas.openxmlformats.org/officeDocument/2006/relationships/image" Target="../media/image32.jpeg"/><Relationship Id="rId1" Type="http://schemas.openxmlformats.org/officeDocument/2006/relationships/tags" Target="../tags/tag64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image" Target="../media/image36.jpeg"/><Relationship Id="rId7" Type="http://schemas.openxmlformats.org/officeDocument/2006/relationships/tags" Target="../tags/tag72.xml"/><Relationship Id="rId6" Type="http://schemas.openxmlformats.org/officeDocument/2006/relationships/image" Target="../media/image35.jpeg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34.jpeg"/><Relationship Id="rId2" Type="http://schemas.openxmlformats.org/officeDocument/2006/relationships/tags" Target="../tags/tag69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tags" Target="../tags/tag68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image" Target="../media/image39.jpeg"/><Relationship Id="rId5" Type="http://schemas.openxmlformats.org/officeDocument/2006/relationships/tags" Target="../tags/tag78.xml"/><Relationship Id="rId4" Type="http://schemas.openxmlformats.org/officeDocument/2006/relationships/image" Target="../media/image38.jpe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tags" Target="../tags/tag8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jpeg"/><Relationship Id="rId1" Type="http://schemas.openxmlformats.org/officeDocument/2006/relationships/tags" Target="../tags/tag86.xm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Relationship Id="rId3" Type="http://schemas.openxmlformats.org/officeDocument/2006/relationships/image" Target="../media/image44.jpe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tags" Target="../tags/tag93.xml"/><Relationship Id="rId7" Type="http://schemas.openxmlformats.org/officeDocument/2006/relationships/image" Target="../media/image19.jpeg"/><Relationship Id="rId6" Type="http://schemas.openxmlformats.org/officeDocument/2006/relationships/tags" Target="../tags/tag92.xml"/><Relationship Id="rId5" Type="http://schemas.openxmlformats.org/officeDocument/2006/relationships/image" Target="../media/image18.jpeg"/><Relationship Id="rId4" Type="http://schemas.openxmlformats.org/officeDocument/2006/relationships/tags" Target="../tags/tag91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tags" Target="../tags/tag9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tags" Target="../tags/tag102.xml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image" Target="../media/image45.jpeg"/><Relationship Id="rId2" Type="http://schemas.openxmlformats.org/officeDocument/2006/relationships/tags" Target="../tags/tag99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tags" Target="../tags/tag106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image" Target="../media/image21.png"/><Relationship Id="rId2" Type="http://schemas.openxmlformats.org/officeDocument/2006/relationships/tags" Target="../tags/tag109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20.xml"/><Relationship Id="rId14" Type="http://schemas.openxmlformats.org/officeDocument/2006/relationships/tags" Target="../tags/tag119.xml"/><Relationship Id="rId13" Type="http://schemas.openxmlformats.org/officeDocument/2006/relationships/image" Target="../media/image22.png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1" Type="http://schemas.openxmlformats.org/officeDocument/2006/relationships/tags" Target="../tags/tag1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1" Type="http://schemas.openxmlformats.org/officeDocument/2006/relationships/tags" Target="../tags/tag122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tags" Target="../tags/tag126.xml"/><Relationship Id="rId7" Type="http://schemas.openxmlformats.org/officeDocument/2006/relationships/image" Target="../media/image19.jpeg"/><Relationship Id="rId6" Type="http://schemas.openxmlformats.org/officeDocument/2006/relationships/tags" Target="../tags/tag125.xml"/><Relationship Id="rId5" Type="http://schemas.openxmlformats.org/officeDocument/2006/relationships/image" Target="../media/image18.jpeg"/><Relationship Id="rId4" Type="http://schemas.openxmlformats.org/officeDocument/2006/relationships/tags" Target="../tags/tag124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tags" Target="../tags/tag123.xml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tags" Target="../tags/tag134.xml"/><Relationship Id="rId3" Type="http://schemas.openxmlformats.org/officeDocument/2006/relationships/image" Target="../media/image50.jpeg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jpeg"/><Relationship Id="rId8" Type="http://schemas.openxmlformats.org/officeDocument/2006/relationships/tags" Target="../tags/tag138.xml"/><Relationship Id="rId7" Type="http://schemas.openxmlformats.org/officeDocument/2006/relationships/image" Target="../media/image19.jpeg"/><Relationship Id="rId6" Type="http://schemas.openxmlformats.org/officeDocument/2006/relationships/tags" Target="../tags/tag137.xml"/><Relationship Id="rId5" Type="http://schemas.openxmlformats.org/officeDocument/2006/relationships/image" Target="../media/image18.jpeg"/><Relationship Id="rId4" Type="http://schemas.openxmlformats.org/officeDocument/2006/relationships/tags" Target="../tags/tag136.xml"/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tags" Target="../tags/tag135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6.xml"/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7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2.jpe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tags" Target="../tags/tag10.xml"/><Relationship Id="rId3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7a5fbe1-b86e-4c23-a92f-2f160f62ef3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1615"/>
            <a:ext cx="12284710" cy="72301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55" y="-221615"/>
            <a:ext cx="12311380" cy="7251065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486660" y="3554413"/>
            <a:ext cx="9144000" cy="1655762"/>
          </a:xfrm>
        </p:spPr>
        <p:txBody>
          <a:bodyPr>
            <a:normAutofit lnSpcReduction="20000"/>
          </a:bodyPr>
          <a:lstStyle/>
          <a:p>
            <a:pPr algn="r"/>
            <a:r>
              <a:rPr lang="en-US" altLang="zh-CN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2024.04.28</a:t>
            </a:r>
            <a:endParaRPr lang="en-US" altLang="zh-CN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Class of Digital Media Technology</a:t>
            </a:r>
            <a:endParaRPr lang="en-US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UESTC</a:t>
            </a:r>
            <a:endParaRPr lang="en-US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Yi Li</a:t>
            </a:r>
            <a:r>
              <a:rPr lang="zh-CN" altLang="en-US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zh-CN" altLang="en-US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35" y="2184400"/>
            <a:ext cx="12452985" cy="13258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9105" y="1984375"/>
            <a:ext cx="11239500" cy="1416685"/>
          </a:xfrm>
        </p:spPr>
        <p:txBody>
          <a:bodyPr>
            <a:noAutofit/>
          </a:bodyPr>
          <a:lstStyle/>
          <a:p>
            <a:pPr defTabSz="914400"/>
            <a:r>
              <a:rPr sz="4000" b="1" dirty="0">
                <a:solidFill>
                  <a:schemeClr val="tx1"/>
                </a:solidFill>
              </a:rPr>
              <a:t>Unity Plugin: How to Make Games with Playmaker</a:t>
            </a:r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>
                <a:sym typeface="+mn-ea"/>
              </a:rPr>
              <a:t>Playemaker</a:t>
            </a:r>
            <a:r>
              <a:rPr lang="zh-CN" altLang="en-US">
                <a:sym typeface="+mn-ea"/>
              </a:rPr>
              <a:t>介绍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225" y="1176655"/>
            <a:ext cx="3705860" cy="19545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6215" y="1802130"/>
            <a:ext cx="1239520" cy="1676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1466215" y="1543050"/>
            <a:ext cx="1239520" cy="1676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1466215" y="2188210"/>
            <a:ext cx="1239520" cy="16764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11835" y="3117850"/>
            <a:ext cx="23323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0.Playmaker</a:t>
            </a:r>
            <a:r>
              <a:rPr lang="zh-CN" altLang="en-US"/>
              <a:t>界面打开</a:t>
            </a:r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44525" y="1885950"/>
            <a:ext cx="5335270" cy="5021580"/>
            <a:chOff x="1015" y="2970"/>
            <a:chExt cx="8402" cy="7908"/>
          </a:xfrm>
        </p:grpSpPr>
        <p:grpSp>
          <p:nvGrpSpPr>
            <p:cNvPr id="15" name="组合 14"/>
            <p:cNvGrpSpPr/>
            <p:nvPr/>
          </p:nvGrpSpPr>
          <p:grpSpPr>
            <a:xfrm>
              <a:off x="1015" y="5568"/>
              <a:ext cx="8402" cy="5310"/>
              <a:chOff x="0" y="5490"/>
              <a:chExt cx="8402" cy="5310"/>
            </a:xfrm>
          </p:grpSpPr>
          <p:pic>
            <p:nvPicPr>
              <p:cNvPr id="8" name="图片 7" descr="53OH2YV47~NOZA{0L9IOYEW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5490"/>
                <a:ext cx="8403" cy="4626"/>
              </a:xfrm>
              <a:prstGeom prst="rect">
                <a:avLst/>
              </a:prstGeom>
            </p:spPr>
          </p:pic>
          <p:sp>
            <p:nvSpPr>
              <p:cNvPr id="11" name="文本框 10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715" y="10220"/>
                <a:ext cx="521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1.Playmaker  FSM</a:t>
                </a:r>
                <a:r>
                  <a:rPr lang="zh-CN" altLang="en-US"/>
                  <a:t>编辑区</a:t>
                </a:r>
                <a:endParaRPr lang="zh-CN" altLang="en-US"/>
              </a:p>
            </p:txBody>
          </p:sp>
        </p:grpSp>
        <p:cxnSp>
          <p:nvCxnSpPr>
            <p:cNvPr id="19" name="肘形连接符 18"/>
            <p:cNvCxnSpPr>
              <a:stCxn id="5" idx="1"/>
              <a:endCxn id="8" idx="1"/>
            </p:cNvCxnSpPr>
            <p:nvPr/>
          </p:nvCxnSpPr>
          <p:spPr>
            <a:xfrm rot="10800000" flipV="1">
              <a:off x="1015" y="2970"/>
              <a:ext cx="1294" cy="4911"/>
            </a:xfrm>
            <a:prstGeom prst="bentConnector3">
              <a:avLst>
                <a:gd name="adj1" fmla="val 12898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2705735" y="1176655"/>
            <a:ext cx="6777355" cy="3630930"/>
            <a:chOff x="4261" y="1853"/>
            <a:chExt cx="10673" cy="5718"/>
          </a:xfrm>
        </p:grpSpPr>
        <p:cxnSp>
          <p:nvCxnSpPr>
            <p:cNvPr id="21" name="肘形连接符 20"/>
            <p:cNvCxnSpPr>
              <a:stCxn id="6" idx="3"/>
              <a:endCxn id="12" idx="0"/>
            </p:cNvCxnSpPr>
            <p:nvPr/>
          </p:nvCxnSpPr>
          <p:spPr>
            <a:xfrm flipV="1">
              <a:off x="4261" y="1853"/>
              <a:ext cx="7304" cy="709"/>
            </a:xfrm>
            <a:prstGeom prst="bentConnector4">
              <a:avLst>
                <a:gd name="adj1" fmla="val 26944"/>
                <a:gd name="adj2" fmla="val 152891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8196" y="1853"/>
              <a:ext cx="6738" cy="5718"/>
              <a:chOff x="8681" y="1853"/>
              <a:chExt cx="6738" cy="5718"/>
            </a:xfrm>
          </p:grpSpPr>
          <p:pic>
            <p:nvPicPr>
              <p:cNvPr id="12" name="图片 11" descr="4H12XJ03V}W_R6~KD5Y4GVN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81" y="1853"/>
                <a:ext cx="6738" cy="5138"/>
              </a:xfrm>
              <a:prstGeom prst="rect">
                <a:avLst/>
              </a:prstGeom>
            </p:spPr>
          </p:pic>
          <p:sp>
            <p:nvSpPr>
              <p:cNvPr id="13" name="文本框 1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805" y="6991"/>
                <a:ext cx="521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2.Playmaker  </a:t>
                </a:r>
                <a:r>
                  <a:rPr lang="en-US"/>
                  <a:t>Action</a:t>
                </a:r>
                <a:r>
                  <a:rPr lang="zh-CN" altLang="en-US"/>
                  <a:t>界面</a:t>
                </a:r>
                <a:endParaRPr lang="zh-CN" altLang="en-US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2705735" y="2272030"/>
            <a:ext cx="9425305" cy="4150995"/>
            <a:chOff x="4261" y="3578"/>
            <a:chExt cx="14843" cy="6537"/>
          </a:xfrm>
        </p:grpSpPr>
        <p:grpSp>
          <p:nvGrpSpPr>
            <p:cNvPr id="18" name="组合 17"/>
            <p:cNvGrpSpPr/>
            <p:nvPr/>
          </p:nvGrpSpPr>
          <p:grpSpPr>
            <a:xfrm>
              <a:off x="13886" y="4687"/>
              <a:ext cx="5218" cy="5429"/>
              <a:chOff x="13742" y="4687"/>
              <a:chExt cx="5218" cy="5429"/>
            </a:xfrm>
          </p:grpSpPr>
          <p:pic>
            <p:nvPicPr>
              <p:cNvPr id="16" name="图片 15" descr="C3XMS6RH`_RIHXN{`ZW6RN8"/>
              <p:cNvPicPr>
                <a:picLocks noChangeAspect="1"/>
              </p:cNvPicPr>
              <p:nvPr/>
            </p:nvPicPr>
            <p:blipFill>
              <a:blip r:embed="rId10"/>
              <a:srcRect l="18144" t="7767"/>
              <a:stretch>
                <a:fillRect/>
              </a:stretch>
            </p:blipFill>
            <p:spPr>
              <a:xfrm>
                <a:off x="13742" y="4687"/>
                <a:ext cx="4931" cy="4679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3742" y="9536"/>
                <a:ext cx="521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/>
                  <a:t>3.Playmaker </a:t>
                </a:r>
                <a:r>
                  <a:rPr lang="zh-CN" altLang="en-US"/>
                  <a:t>全局变量界面</a:t>
                </a:r>
                <a:endParaRPr lang="zh-CN" altLang="en-US"/>
              </a:p>
            </p:txBody>
          </p:sp>
        </p:grpSp>
        <p:cxnSp>
          <p:nvCxnSpPr>
            <p:cNvPr id="23" name="肘形连接符 22"/>
            <p:cNvCxnSpPr>
              <a:stCxn id="7" idx="3"/>
              <a:endCxn id="16" idx="0"/>
            </p:cNvCxnSpPr>
            <p:nvPr/>
          </p:nvCxnSpPr>
          <p:spPr>
            <a:xfrm>
              <a:off x="4261" y="3578"/>
              <a:ext cx="12091" cy="1109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云形标注 24"/>
          <p:cNvSpPr/>
          <p:nvPr/>
        </p:nvSpPr>
        <p:spPr>
          <a:xfrm rot="1380000">
            <a:off x="8321675" y="231140"/>
            <a:ext cx="3957320" cy="18002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PS.</a:t>
            </a:r>
            <a:r>
              <a:rPr lang="zh-CN"/>
              <a:t>不用担心，用着用着就会了</a:t>
            </a:r>
            <a:endParaRPr 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>
                <a:sym typeface="+mn-ea"/>
              </a:rPr>
              <a:t>Playemaker</a:t>
            </a:r>
            <a:r>
              <a:rPr lang="zh-CN" altLang="en-US">
                <a:sym typeface="+mn-ea"/>
              </a:rPr>
              <a:t>介绍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45490" y="1541145"/>
            <a:ext cx="7792085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b="1"/>
              <a:t>优势：</a:t>
            </a:r>
            <a:endParaRPr lang="zh-CN" altLang="en-US" b="1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封装性强，交互友好，上手简单</a:t>
            </a:r>
            <a:endParaRPr lang="zh-CN" altLang="en-US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支持增加自定义脚本，对开发者十分友好</a:t>
            </a:r>
            <a:endParaRPr lang="zh-CN" altLang="en-US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zh-CN" altLang="en-US"/>
          </a:p>
          <a:p>
            <a:pPr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b="1"/>
              <a:t>缺点</a:t>
            </a:r>
            <a:endParaRPr lang="zh-CN" altLang="en-US" b="1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更加适合面向流程的逻辑；面向对象的内容可能直接使用代码更方便</a:t>
            </a:r>
            <a:endParaRPr lang="zh-CN" altLang="en-US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管理成本较高</a:t>
            </a:r>
            <a:endParaRPr lang="zh-CN" altLang="en-US"/>
          </a:p>
        </p:txBody>
      </p:sp>
      <p:sp>
        <p:nvSpPr>
          <p:cNvPr id="9" name="云形标注 8"/>
          <p:cNvSpPr/>
          <p:nvPr/>
        </p:nvSpPr>
        <p:spPr>
          <a:xfrm rot="900000">
            <a:off x="6474460" y="789940"/>
            <a:ext cx="3957320" cy="18002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简而言之：更加适用于小型游戏制作或</a:t>
            </a:r>
            <a:r>
              <a:rPr lang="en-US" altLang="zh-CN"/>
              <a:t>demo</a:t>
            </a:r>
            <a:r>
              <a:rPr lang="zh-CN" altLang="en-US"/>
              <a:t>制作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503670" y="3909060"/>
            <a:ext cx="5422900" cy="2703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0" y="2136775"/>
            <a:ext cx="12178030" cy="177927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4400">
                <a:sym typeface="+mn-ea"/>
              </a:rPr>
              <a:t>实例教学</a:t>
            </a:r>
            <a:r>
              <a:rPr lang="en-US" altLang="zh-CN" sz="4400">
                <a:sym typeface="+mn-ea"/>
              </a:rPr>
              <a:t>——</a:t>
            </a:r>
            <a:r>
              <a:rPr lang="zh-CN" altLang="en-US" sz="4400">
                <a:sym typeface="+mn-ea"/>
              </a:rPr>
              <a:t>一个简单的</a:t>
            </a:r>
            <a:r>
              <a:rPr lang="en-US" altLang="zh-CN" sz="4400">
                <a:sym typeface="+mn-ea"/>
              </a:rPr>
              <a:t>rpg</a:t>
            </a:r>
            <a:r>
              <a:rPr lang="zh-CN" altLang="en-US" sz="4400">
                <a:sym typeface="+mn-ea"/>
              </a:rPr>
              <a:t>任务流程</a:t>
            </a:r>
            <a:endParaRPr lang="zh-CN" altLang="en-US" sz="4400"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>
                <a:sym typeface="+mn-ea"/>
              </a:rPr>
              <a:t>一个简单的</a:t>
            </a:r>
            <a:r>
              <a:rPr lang="en-US" altLang="zh-CN">
                <a:sym typeface="+mn-ea"/>
              </a:rPr>
              <a:t>rpg</a:t>
            </a:r>
            <a:r>
              <a:rPr lang="zh-CN" altLang="en-US">
                <a:sym typeface="+mn-ea"/>
              </a:rPr>
              <a:t>任务流程</a:t>
            </a:r>
            <a:endParaRPr lang="zh-CN" altLang="en-US"/>
          </a:p>
        </p:txBody>
      </p:sp>
      <p:pic>
        <p:nvPicPr>
          <p:cNvPr id="5" name="图片 4" descr="J86V_$Q_XP}JG]}89BRH%(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165" y="1494790"/>
            <a:ext cx="3604260" cy="2021205"/>
          </a:xfrm>
          <a:prstGeom prst="rect">
            <a:avLst/>
          </a:prstGeom>
        </p:spPr>
      </p:pic>
      <p:pic>
        <p:nvPicPr>
          <p:cNvPr id="6" name="图片 5" descr="FQ]MSCWEK_KNJS){11V%@C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" y="1494790"/>
            <a:ext cx="2404745" cy="13506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6075" y="2845435"/>
            <a:ext cx="25158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前置：导入之前的内容，你已经可以用</a:t>
            </a:r>
            <a:r>
              <a:rPr lang="en-US" altLang="zh-CN" sz="1400"/>
              <a:t>wasd</a:t>
            </a:r>
            <a:r>
              <a:rPr lang="zh-CN" altLang="en-US" sz="1400"/>
              <a:t>和鼠标在场景中跑来跑去了</a:t>
            </a:r>
            <a:endParaRPr lang="zh-CN" altLang="en-US" sz="1400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733165" y="3582670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1.</a:t>
            </a:r>
            <a:r>
              <a:rPr lang="zh-CN" altLang="en-US" sz="1400" b="1"/>
              <a:t>靠近</a:t>
            </a:r>
            <a:r>
              <a:rPr lang="en-US" altLang="zh-CN" sz="1400" b="1"/>
              <a:t>NPC</a:t>
            </a:r>
            <a:r>
              <a:rPr lang="zh-CN" altLang="en-US" sz="1400" b="1"/>
              <a:t>，可以和</a:t>
            </a:r>
            <a:r>
              <a:rPr lang="en-US" altLang="zh-CN" sz="1400" b="1"/>
              <a:t>NPC</a:t>
            </a:r>
            <a:r>
              <a:rPr lang="zh-CN" altLang="en-US" sz="1400" b="1"/>
              <a:t>进行对话，交代任务</a:t>
            </a:r>
            <a:endParaRPr lang="zh-CN" altLang="en-US" sz="1400" b="1"/>
          </a:p>
        </p:txBody>
      </p:sp>
      <p:pic>
        <p:nvPicPr>
          <p:cNvPr id="9" name="图片 8" descr="ABQEVLDYNXTWS~QYZND9[V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825" y="1494790"/>
            <a:ext cx="3582670" cy="201866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7870825" y="3582670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2.</a:t>
            </a:r>
            <a:r>
              <a:rPr lang="zh-CN" altLang="en-US" sz="1400" b="1"/>
              <a:t>来到目标地点，拿走任务物品</a:t>
            </a:r>
            <a:endParaRPr lang="zh-CN" altLang="en-US" sz="1400" b="1"/>
          </a:p>
        </p:txBody>
      </p:sp>
      <p:pic>
        <p:nvPicPr>
          <p:cNvPr id="11" name="图片 10" descr="0L_V8(4S`(G]6DL{]4ICEK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250" y="4181475"/>
            <a:ext cx="3544604" cy="201960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1238250" y="6268085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3.</a:t>
            </a:r>
            <a:r>
              <a:rPr lang="zh-CN" altLang="en-US" sz="1400" b="1"/>
              <a:t>将物品带回给</a:t>
            </a:r>
            <a:r>
              <a:rPr lang="en-US" altLang="zh-CN" sz="1400" b="1"/>
              <a:t>NPC</a:t>
            </a:r>
            <a:endParaRPr lang="zh-CN" altLang="en-US" sz="1400" b="1"/>
          </a:p>
        </p:txBody>
      </p:sp>
      <p:pic>
        <p:nvPicPr>
          <p:cNvPr id="13" name="图片 12" descr="(1(F46{JJ8HU)[A$A)9OG%Q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2395" y="4140200"/>
            <a:ext cx="3662045" cy="206057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5192395" y="6299200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4.</a:t>
            </a:r>
            <a:r>
              <a:rPr lang="zh-CN" altLang="en-US" sz="1400" b="1"/>
              <a:t>将物品</a:t>
            </a:r>
            <a:r>
              <a:rPr lang="zh-CN" sz="1400" b="1"/>
              <a:t>放在桌子上，完成任务</a:t>
            </a:r>
            <a:endParaRPr lang="zh-CN" sz="1400" b="1"/>
          </a:p>
        </p:txBody>
      </p:sp>
      <p:sp>
        <p:nvSpPr>
          <p:cNvPr id="15" name="圆角矩形 14"/>
          <p:cNvSpPr/>
          <p:nvPr/>
        </p:nvSpPr>
        <p:spPr>
          <a:xfrm>
            <a:off x="9589135" y="4928870"/>
            <a:ext cx="1395095" cy="519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结束</a:t>
            </a:r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3088640" y="222567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>
            <p:custDataLst>
              <p:tags r:id="rId11"/>
            </p:custDataLst>
          </p:nvPr>
        </p:nvSpPr>
        <p:spPr>
          <a:xfrm>
            <a:off x="7421880" y="235267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>
            <p:custDataLst>
              <p:tags r:id="rId12"/>
            </p:custDataLst>
          </p:nvPr>
        </p:nvSpPr>
        <p:spPr>
          <a:xfrm>
            <a:off x="4842510" y="502602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>
            <p:custDataLst>
              <p:tags r:id="rId13"/>
            </p:custDataLst>
          </p:nvPr>
        </p:nvSpPr>
        <p:spPr>
          <a:xfrm>
            <a:off x="9005570" y="502602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肘形连接符 19"/>
          <p:cNvCxnSpPr>
            <a:stCxn id="9" idx="3"/>
            <a:endCxn id="11" idx="1"/>
          </p:cNvCxnSpPr>
          <p:nvPr/>
        </p:nvCxnSpPr>
        <p:spPr>
          <a:xfrm flipH="1">
            <a:off x="1238250" y="2504440"/>
            <a:ext cx="10215245" cy="2686685"/>
          </a:xfrm>
          <a:prstGeom prst="bentConnector5">
            <a:avLst>
              <a:gd name="adj1" fmla="val -2331"/>
              <a:gd name="adj2" fmla="val 55376"/>
              <a:gd name="adj3" fmla="val 102331"/>
            </a:avLst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先做一个简单的按键对话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730250" y="1948180"/>
            <a:ext cx="4237355" cy="2675255"/>
            <a:chOff x="324" y="2508"/>
            <a:chExt cx="6673" cy="4213"/>
          </a:xfrm>
        </p:grpSpPr>
        <p:sp>
          <p:nvSpPr>
            <p:cNvPr id="5" name="矩形 4"/>
            <p:cNvSpPr/>
            <p:nvPr/>
          </p:nvSpPr>
          <p:spPr>
            <a:xfrm>
              <a:off x="324" y="2508"/>
              <a:ext cx="6673" cy="4213"/>
            </a:xfrm>
            <a:prstGeom prst="rect">
              <a:avLst/>
            </a:prstGeom>
            <a:noFill/>
            <a:ln w="31750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990" y="3549"/>
              <a:ext cx="1530" cy="252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663" y="3513"/>
              <a:ext cx="1601" cy="2754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961515" y="47764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主角走近角色</a:t>
            </a:r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6317615" y="1948180"/>
            <a:ext cx="4237355" cy="2675255"/>
            <a:chOff x="324" y="2508"/>
            <a:chExt cx="6673" cy="4213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324" y="2508"/>
              <a:ext cx="6673" cy="4213"/>
            </a:xfrm>
            <a:prstGeom prst="rect">
              <a:avLst/>
            </a:prstGeom>
            <a:noFill/>
            <a:ln w="31750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990" y="3549"/>
              <a:ext cx="1530" cy="2524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663" y="3513"/>
              <a:ext cx="1601" cy="2754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>
            <p:custDataLst>
              <p:tags r:id="rId9"/>
            </p:custDataLst>
          </p:nvPr>
        </p:nvSpPr>
        <p:spPr>
          <a:xfrm>
            <a:off x="6490970" y="47764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按</a:t>
            </a:r>
            <a:r>
              <a:rPr lang="en-US" altLang="zh-CN"/>
              <a:t>E</a:t>
            </a:r>
            <a:r>
              <a:rPr lang="zh-CN" altLang="en-US"/>
              <a:t>键开始对话</a:t>
            </a:r>
            <a:r>
              <a:rPr lang="en-US" altLang="zh-CN"/>
              <a:t>——</a:t>
            </a:r>
            <a:r>
              <a:rPr lang="zh-CN" altLang="en-US"/>
              <a:t>按</a:t>
            </a:r>
            <a:r>
              <a:rPr lang="en-US" altLang="zh-CN"/>
              <a:t>E</a:t>
            </a:r>
            <a:r>
              <a:rPr lang="zh-CN" altLang="en-US"/>
              <a:t>键出现</a:t>
            </a:r>
            <a:r>
              <a:rPr lang="en-US" altLang="zh-CN"/>
              <a:t>UI</a:t>
            </a:r>
            <a:endParaRPr lang="en-US" altLang="zh-CN"/>
          </a:p>
        </p:txBody>
      </p:sp>
      <p:sp>
        <p:nvSpPr>
          <p:cNvPr id="17" name="矩形 16"/>
          <p:cNvSpPr/>
          <p:nvPr/>
        </p:nvSpPr>
        <p:spPr>
          <a:xfrm>
            <a:off x="6371590" y="3643630"/>
            <a:ext cx="4183380" cy="691515"/>
          </a:xfrm>
          <a:prstGeom prst="rect">
            <a:avLst/>
          </a:prstGeom>
          <a:solidFill>
            <a:schemeClr val="dk1">
              <a:alpha val="6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NPC</a:t>
            </a:r>
            <a:r>
              <a:rPr lang="zh-CN" altLang="en-US"/>
              <a:t>：叽里呱啦叽里呱啦</a:t>
            </a:r>
            <a:r>
              <a:rPr lang="en-US" altLang="zh-CN"/>
              <a:t>……</a:t>
            </a:r>
            <a:endParaRPr lang="en-US" altLang="zh-CN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）放置</a:t>
            </a:r>
            <a:r>
              <a:rPr lang="en-US" altLang="zh-CN"/>
              <a:t>NPC</a:t>
            </a:r>
            <a:r>
              <a:rPr lang="zh-CN" altLang="en-US"/>
              <a:t>到场景中</a:t>
            </a:r>
            <a:r>
              <a:rPr lang="en-US" altLang="zh-CN"/>
              <a:t>——</a:t>
            </a:r>
            <a:r>
              <a:rPr lang="zh-CN" altLang="en-US"/>
              <a:t>动画系统初探</a:t>
            </a:r>
            <a:endParaRPr lang="zh-CN" altLang="en-US"/>
          </a:p>
        </p:txBody>
      </p:sp>
      <p:pic>
        <p:nvPicPr>
          <p:cNvPr id="2" name="图片 1" descr="D{(P[FZ`KJ_L])367YK8T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1234440"/>
            <a:ext cx="7712710" cy="3373120"/>
          </a:xfrm>
          <a:prstGeom prst="rect">
            <a:avLst/>
          </a:prstGeom>
        </p:spPr>
      </p:pic>
      <p:pic>
        <p:nvPicPr>
          <p:cNvPr id="3" name="图片 2" descr="4ZUD(_LXQB}G5Q5A_7FX{B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510" y="3497796"/>
            <a:ext cx="4935855" cy="3360204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819902" y="4978400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选中</a:t>
            </a:r>
            <a:r>
              <a:rPr lang="en-US" altLang="zh-CN" dirty="0"/>
              <a:t>NPC</a:t>
            </a:r>
            <a:r>
              <a:rPr lang="zh-CN" altLang="en-US" dirty="0"/>
              <a:t>的</a:t>
            </a:r>
            <a:r>
              <a:rPr lang="en-US" altLang="zh-CN" dirty="0"/>
              <a:t>prefab</a:t>
            </a:r>
            <a:r>
              <a:rPr lang="zh-CN" altLang="en-US" dirty="0"/>
              <a:t>，打开</a:t>
            </a:r>
            <a:r>
              <a:rPr lang="en-US" altLang="zh-CN" dirty="0"/>
              <a:t>Animator</a:t>
            </a:r>
            <a:r>
              <a:rPr lang="zh-CN" altLang="en-US" dirty="0"/>
              <a:t>窗口，即可查看当前</a:t>
            </a:r>
            <a:r>
              <a:rPr lang="en-US" altLang="zh-CN" dirty="0"/>
              <a:t>prefab </a:t>
            </a:r>
            <a:r>
              <a:rPr lang="zh-CN" altLang="en-US" dirty="0"/>
              <a:t>的动画状态机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/>
              <a:t>（</a:t>
            </a:r>
            <a:r>
              <a:rPr lang="en-US" altLang="zh-CN"/>
              <a:t>2</a:t>
            </a:r>
            <a:r>
              <a:rPr lang="zh-CN" altLang="en-US"/>
              <a:t>）</a:t>
            </a:r>
            <a:r>
              <a:rPr lang="zh-CN"/>
              <a:t>确定判断区域</a:t>
            </a:r>
            <a:r>
              <a:rPr lang="en-US" altLang="zh-CN"/>
              <a:t>——</a:t>
            </a:r>
            <a:r>
              <a:rPr lang="zh-CN" altLang="en-US"/>
              <a:t>重要的碰撞检测</a:t>
            </a:r>
            <a:endParaRPr lang="zh-CN" altLang="en-US"/>
          </a:p>
        </p:txBody>
      </p:sp>
      <p:pic>
        <p:nvPicPr>
          <p:cNvPr id="5" name="图片 4" descr="NJ4()329LD$D4%W{8A~_NW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0" y="1495425"/>
            <a:ext cx="5064760" cy="50901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6235" y="1267460"/>
            <a:ext cx="57397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在Hierachy中的</a:t>
            </a:r>
            <a:r>
              <a:rPr lang="en-US" altLang="zh-CN"/>
              <a:t>NPC</a:t>
            </a:r>
            <a:r>
              <a:rPr lang="zh-CN" altLang="en-US"/>
              <a:t>上右键，【</a:t>
            </a:r>
            <a:r>
              <a:rPr lang="en-US" altLang="zh-CN"/>
              <a:t>Create Empty</a:t>
            </a:r>
            <a:r>
              <a:rPr lang="zh-CN" altLang="en-US"/>
              <a:t>】，并确保新建的空物体与角色位置尽量重合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在</a:t>
            </a:r>
            <a:r>
              <a:rPr lang="en-US" altLang="zh-CN"/>
              <a:t>Inspector</a:t>
            </a:r>
            <a:r>
              <a:rPr lang="zh-CN" altLang="en-US"/>
              <a:t>页签中，最下点击【</a:t>
            </a:r>
            <a:r>
              <a:rPr lang="en-US" altLang="zh-CN"/>
              <a:t>Add Component</a:t>
            </a:r>
            <a:r>
              <a:rPr lang="zh-CN" altLang="en-US"/>
              <a:t>】，输入并选择【</a:t>
            </a:r>
            <a:r>
              <a:rPr lang="en-US" altLang="zh-CN"/>
              <a:t>Box Collider</a:t>
            </a:r>
            <a:r>
              <a:rPr lang="zh-CN" altLang="en-US"/>
              <a:t>】，双击加入；并调整大小和位置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在加入的新</a:t>
            </a:r>
            <a:r>
              <a:rPr lang="en-US" altLang="zh-CN">
                <a:sym typeface="+mn-ea"/>
              </a:rPr>
              <a:t>Box Collider</a:t>
            </a:r>
            <a:r>
              <a:rPr lang="zh-CN" altLang="en-US">
                <a:sym typeface="+mn-ea"/>
              </a:rPr>
              <a:t>中，点击勾选【</a:t>
            </a:r>
            <a:r>
              <a:rPr lang="en-US" altLang="zh-CN">
                <a:sym typeface="+mn-ea"/>
              </a:rPr>
              <a:t>Is Trigger</a:t>
            </a:r>
            <a:r>
              <a:rPr lang="zh-CN" altLang="en-US">
                <a:sym typeface="+mn-ea"/>
              </a:rPr>
              <a:t>】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4.</a:t>
            </a:r>
            <a:r>
              <a:rPr lang="zh-CN" altLang="en-US">
                <a:sym typeface="+mn-ea"/>
              </a:rPr>
              <a:t>左上角【</a:t>
            </a:r>
            <a:r>
              <a:rPr lang="en-US" altLang="zh-CN">
                <a:sym typeface="+mn-ea"/>
              </a:rPr>
              <a:t>Tag</a:t>
            </a:r>
            <a:r>
              <a:rPr lang="zh-CN" altLang="en-US">
                <a:sym typeface="+mn-ea"/>
              </a:rPr>
              <a:t>】中，点击【</a:t>
            </a:r>
            <a:r>
              <a:rPr lang="en-US" altLang="zh-CN">
                <a:sym typeface="+mn-ea"/>
              </a:rPr>
              <a:t>AddTag</a:t>
            </a:r>
            <a:r>
              <a:rPr lang="zh-CN" altLang="en-US">
                <a:sym typeface="+mn-ea"/>
              </a:rPr>
              <a:t>】，加入自定义的【</a:t>
            </a:r>
            <a:r>
              <a:rPr lang="en-US" altLang="zh-CN">
                <a:sym typeface="+mn-ea"/>
              </a:rPr>
              <a:t>NPC Talk</a:t>
            </a:r>
            <a:r>
              <a:rPr lang="zh-CN" altLang="en-US">
                <a:sym typeface="+mn-ea"/>
              </a:rPr>
              <a:t>】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5.</a:t>
            </a:r>
            <a:r>
              <a:rPr lang="zh-CN" altLang="en-US">
                <a:sym typeface="+mn-ea"/>
              </a:rPr>
              <a:t>在Hierachy中的MyCharactor下面的 ItemHolder上右键，按上述方法创建一个</a:t>
            </a:r>
            <a:r>
              <a:rPr lang="en-US" altLang="zh-CN">
                <a:sym typeface="+mn-ea"/>
              </a:rPr>
              <a:t>collider</a:t>
            </a:r>
            <a:r>
              <a:rPr lang="zh-CN" altLang="en-US">
                <a:sym typeface="+mn-ea"/>
              </a:rPr>
              <a:t>，勾选</a:t>
            </a:r>
            <a:r>
              <a:rPr lang="en-US" altLang="zh-CN">
                <a:sym typeface="+mn-ea"/>
              </a:rPr>
              <a:t>Is Trigger</a:t>
            </a:r>
            <a:r>
              <a:rPr lang="zh-CN" altLang="en-US">
                <a:sym typeface="+mn-ea"/>
              </a:rPr>
              <a:t>并将</a:t>
            </a:r>
            <a:r>
              <a:rPr lang="en-US" altLang="zh-CN">
                <a:sym typeface="+mn-ea"/>
              </a:rPr>
              <a:t>tag</a:t>
            </a:r>
            <a:r>
              <a:rPr lang="zh-CN" altLang="en-US">
                <a:sym typeface="+mn-ea"/>
              </a:rPr>
              <a:t>选为【</a:t>
            </a:r>
            <a:r>
              <a:rPr lang="en-US" altLang="zh-CN">
                <a:sym typeface="+mn-ea"/>
              </a:rPr>
              <a:t>Player</a:t>
            </a:r>
            <a:r>
              <a:rPr lang="zh-CN" altLang="en-US">
                <a:sym typeface="+mn-ea"/>
              </a:rPr>
              <a:t>】</a:t>
            </a:r>
            <a:endParaRPr lang="zh-CN" altLang="en-US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63650" y="4982845"/>
            <a:ext cx="971550" cy="1602740"/>
          </a:xfrm>
          <a:prstGeom prst="rect">
            <a:avLst/>
          </a:prstGeom>
        </p:spPr>
      </p:pic>
      <p:pic>
        <p:nvPicPr>
          <p:cNvPr id="8" name="图片 7" descr="7W04U6@{XU{9PLJI_{4D7@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525" y="1657350"/>
            <a:ext cx="5064760" cy="380365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6"/>
            </p:custDataLst>
          </p:nvPr>
        </p:nvSpPr>
        <p:spPr>
          <a:xfrm>
            <a:off x="6743065" y="1852295"/>
            <a:ext cx="2406015" cy="1854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074795" y="4959985"/>
            <a:ext cx="1016635" cy="1748790"/>
          </a:xfrm>
          <a:prstGeom prst="rect">
            <a:avLst/>
          </a:prstGeom>
        </p:spPr>
      </p:pic>
      <p:sp>
        <p:nvSpPr>
          <p:cNvPr id="11" name="立方体 10"/>
          <p:cNvSpPr/>
          <p:nvPr/>
        </p:nvSpPr>
        <p:spPr>
          <a:xfrm>
            <a:off x="3321050" y="5442585"/>
            <a:ext cx="1212215" cy="1266190"/>
          </a:xfrm>
          <a:prstGeom prst="cube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形 11"/>
          <p:cNvSpPr/>
          <p:nvPr/>
        </p:nvSpPr>
        <p:spPr>
          <a:xfrm>
            <a:off x="1273810" y="5050155"/>
            <a:ext cx="1445260" cy="1632585"/>
          </a:xfrm>
          <a:prstGeom prst="can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边形 12"/>
          <p:cNvSpPr/>
          <p:nvPr/>
        </p:nvSpPr>
        <p:spPr>
          <a:xfrm>
            <a:off x="546100" y="5273040"/>
            <a:ext cx="763270" cy="341630"/>
          </a:xfrm>
          <a:prstGeom prst="homePlate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Player</a:t>
            </a:r>
            <a:endParaRPr lang="en-US" altLang="zh-CN" sz="1400">
              <a:solidFill>
                <a:schemeClr val="tx1"/>
              </a:solidFill>
            </a:endParaRPr>
          </a:p>
        </p:txBody>
      </p:sp>
      <p:sp>
        <p:nvSpPr>
          <p:cNvPr id="16" name="五边形 15"/>
          <p:cNvSpPr/>
          <p:nvPr>
            <p:custDataLst>
              <p:tags r:id="rId9"/>
            </p:custDataLst>
          </p:nvPr>
        </p:nvSpPr>
        <p:spPr>
          <a:xfrm>
            <a:off x="3412490" y="4851400"/>
            <a:ext cx="763270" cy="341630"/>
          </a:xfrm>
          <a:prstGeom prst="homePlate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</a:rPr>
              <a:t>NPC Talk</a:t>
            </a:r>
            <a:endParaRPr lang="en-US" altLang="zh-CN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/>
              <a:t>（</a:t>
            </a:r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zh-CN"/>
              <a:t>需要有个对话</a:t>
            </a:r>
            <a:r>
              <a:rPr lang="en-US" altLang="zh-CN"/>
              <a:t>——UI</a:t>
            </a:r>
            <a:r>
              <a:rPr lang="zh-CN" altLang="en-US"/>
              <a:t>系统初探</a:t>
            </a:r>
            <a:endParaRPr lang="zh-CN" altLang="en-US"/>
          </a:p>
        </p:txBody>
      </p:sp>
      <p:pic>
        <p:nvPicPr>
          <p:cNvPr id="2" name="图片 1" descr="Z)FE)UCMALRMBP2VMEO)HU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55" y="1332865"/>
            <a:ext cx="8030845" cy="443674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56235" y="1492250"/>
            <a:ext cx="37649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/>
              <a:t>将预制好的【</a:t>
            </a:r>
            <a:r>
              <a:rPr lang="en-US" altLang="zh-CN"/>
              <a:t>CanvasofMine</a:t>
            </a:r>
            <a:r>
              <a:rPr lang="zh-CN"/>
              <a:t>】拖入场景</a:t>
            </a:r>
            <a:endParaRPr lang="zh-CN"/>
          </a:p>
          <a:p>
            <a:r>
              <a:rPr lang="en-US" altLang="zh-CN">
                <a:sym typeface="+mn-ea"/>
              </a:rPr>
              <a:t>2.</a:t>
            </a:r>
            <a:r>
              <a:rPr lang="zh-CN" altLang="en-US">
                <a:sym typeface="+mn-ea"/>
              </a:rPr>
              <a:t>选择下面的【</a:t>
            </a:r>
            <a:r>
              <a:rPr lang="en-US" altLang="zh-CN">
                <a:sym typeface="+mn-ea"/>
              </a:rPr>
              <a:t>TalkUI</a:t>
            </a:r>
            <a:r>
              <a:rPr lang="zh-CN" altLang="en-US">
                <a:sym typeface="+mn-ea"/>
              </a:rPr>
              <a:t>】在</a:t>
            </a:r>
            <a:r>
              <a:rPr lang="en-US" altLang="zh-CN">
                <a:sym typeface="+mn-ea"/>
              </a:rPr>
              <a:t>Inspector</a:t>
            </a:r>
            <a:r>
              <a:rPr lang="zh-CN" altLang="en-US">
                <a:sym typeface="+mn-ea"/>
              </a:rPr>
              <a:t>中勾选显示，即可在</a:t>
            </a:r>
            <a:r>
              <a:rPr lang="en-US" altLang="zh-CN">
                <a:sym typeface="+mn-ea"/>
              </a:rPr>
              <a:t>Scene</a:t>
            </a:r>
            <a:r>
              <a:rPr lang="zh-CN" altLang="en-US">
                <a:sym typeface="+mn-ea"/>
              </a:rPr>
              <a:t>场景中预览到简单的</a:t>
            </a:r>
            <a:r>
              <a:rPr lang="en-US" altLang="zh-CN">
                <a:sym typeface="+mn-ea"/>
              </a:rPr>
              <a:t>UI</a:t>
            </a:r>
            <a:endParaRPr lang="en-US" altLang="zh-CN">
              <a:sym typeface="+mn-ea"/>
            </a:endParaRPr>
          </a:p>
          <a:p>
            <a:endParaRPr lang="en-US" altLang="zh-CN">
              <a:sym typeface="+mn-ea"/>
            </a:endParaRPr>
          </a:p>
          <a:p>
            <a:r>
              <a:rPr lang="en-US" altLang="zh-CN">
                <a:sym typeface="+mn-ea"/>
              </a:rPr>
              <a:t>3.</a:t>
            </a:r>
            <a:r>
              <a:rPr lang="zh-CN" altLang="en-US">
                <a:sym typeface="+mn-ea"/>
              </a:rPr>
              <a:t>记得预览后再把显示取消勾选，这个后面要用</a:t>
            </a:r>
            <a:endParaRPr lang="zh-CN" altLang="en-US">
              <a:sym typeface="+mn-ea"/>
            </a:endParaRPr>
          </a:p>
        </p:txBody>
      </p:sp>
      <p:pic>
        <p:nvPicPr>
          <p:cNvPr id="15" name="图片 14" descr="PZAL8NAA(B%4BW7$YB@Q1%M"/>
          <p:cNvPicPr>
            <a:picLocks noChangeAspect="1"/>
          </p:cNvPicPr>
          <p:nvPr/>
        </p:nvPicPr>
        <p:blipFill>
          <a:blip r:embed="rId4"/>
          <a:srcRect t="42630"/>
          <a:stretch>
            <a:fillRect/>
          </a:stretch>
        </p:blipFill>
        <p:spPr>
          <a:xfrm>
            <a:off x="179705" y="4338955"/>
            <a:ext cx="3799840" cy="23749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3979545" y="606869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sym typeface="+mn-ea"/>
              </a:rPr>
              <a:t>4.</a:t>
            </a:r>
            <a:r>
              <a:rPr lang="zh-CN" altLang="en-US">
                <a:sym typeface="+mn-ea"/>
              </a:rPr>
              <a:t>也可以通过右键创建</a:t>
            </a:r>
            <a:r>
              <a:rPr lang="en-US" altLang="zh-CN">
                <a:sym typeface="+mn-ea"/>
              </a:rPr>
              <a:t>UI</a:t>
            </a:r>
            <a:r>
              <a:rPr lang="zh-CN" altLang="en-US">
                <a:sym typeface="+mn-ea"/>
              </a:rPr>
              <a:t>、调整参数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5740" y="1592580"/>
            <a:ext cx="4569460" cy="2675255"/>
          </a:xfrm>
          <a:prstGeom prst="rect">
            <a:avLst/>
          </a:prstGeom>
          <a:noFill/>
          <a:ln w="3175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回顾一下思路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63650" y="2253615"/>
            <a:ext cx="971550" cy="16027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30880" y="2122170"/>
            <a:ext cx="1016635" cy="1748790"/>
          </a:xfrm>
          <a:prstGeom prst="rect">
            <a:avLst/>
          </a:prstGeom>
        </p:spPr>
      </p:pic>
      <p:sp>
        <p:nvSpPr>
          <p:cNvPr id="11" name="立方体 10"/>
          <p:cNvSpPr/>
          <p:nvPr>
            <p:custDataLst>
              <p:tags r:id="rId6"/>
            </p:custDataLst>
          </p:nvPr>
        </p:nvSpPr>
        <p:spPr>
          <a:xfrm>
            <a:off x="2477135" y="2604770"/>
            <a:ext cx="1212215" cy="1266190"/>
          </a:xfrm>
          <a:prstGeom prst="cube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柱形 11"/>
          <p:cNvSpPr/>
          <p:nvPr>
            <p:custDataLst>
              <p:tags r:id="rId7"/>
            </p:custDataLst>
          </p:nvPr>
        </p:nvSpPr>
        <p:spPr>
          <a:xfrm>
            <a:off x="1273810" y="2320925"/>
            <a:ext cx="1445260" cy="1632585"/>
          </a:xfrm>
          <a:prstGeom prst="can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五边形 12"/>
          <p:cNvSpPr/>
          <p:nvPr>
            <p:custDataLst>
              <p:tags r:id="rId8"/>
            </p:custDataLst>
          </p:nvPr>
        </p:nvSpPr>
        <p:spPr>
          <a:xfrm>
            <a:off x="546100" y="2543810"/>
            <a:ext cx="763270" cy="341630"/>
          </a:xfrm>
          <a:prstGeom prst="homePlate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>
                <a:solidFill>
                  <a:schemeClr val="tx1"/>
                </a:solidFill>
              </a:rPr>
              <a:t>Player</a:t>
            </a:r>
            <a:endParaRPr lang="en-US" altLang="zh-CN" sz="1400">
              <a:solidFill>
                <a:schemeClr val="tx1"/>
              </a:solidFill>
            </a:endParaRPr>
          </a:p>
        </p:txBody>
      </p:sp>
      <p:sp>
        <p:nvSpPr>
          <p:cNvPr id="16" name="五边形 15"/>
          <p:cNvSpPr/>
          <p:nvPr>
            <p:custDataLst>
              <p:tags r:id="rId9"/>
            </p:custDataLst>
          </p:nvPr>
        </p:nvSpPr>
        <p:spPr>
          <a:xfrm>
            <a:off x="2568575" y="2013585"/>
            <a:ext cx="763270" cy="341630"/>
          </a:xfrm>
          <a:prstGeom prst="homePlate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>
                <a:solidFill>
                  <a:schemeClr val="tx1"/>
                </a:solidFill>
              </a:rPr>
              <a:t>NPC Talk</a:t>
            </a:r>
            <a:endParaRPr lang="en-US" altLang="zh-CN" sz="120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10"/>
            </p:custDataLst>
          </p:nvPr>
        </p:nvSpPr>
        <p:spPr>
          <a:xfrm>
            <a:off x="205740" y="4267835"/>
            <a:ext cx="54140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主角走近角色：</a:t>
            </a:r>
            <a:r>
              <a:rPr lang="en-US" altLang="zh-CN"/>
              <a:t>Player</a:t>
            </a:r>
            <a:r>
              <a:rPr lang="zh-CN" altLang="en-US"/>
              <a:t>的碰撞框和</a:t>
            </a:r>
            <a:r>
              <a:rPr lang="en-US" altLang="zh-CN"/>
              <a:t>NPCTalk</a:t>
            </a:r>
            <a:r>
              <a:rPr lang="zh-CN" altLang="en-US"/>
              <a:t>的碰撞框碰到一起</a:t>
            </a:r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490970" y="1659890"/>
            <a:ext cx="4237355" cy="2675255"/>
            <a:chOff x="324" y="2508"/>
            <a:chExt cx="6673" cy="4213"/>
          </a:xfrm>
        </p:grpSpPr>
        <p:sp>
          <p:nvSpPr>
            <p:cNvPr id="9" name="矩形 8"/>
            <p:cNvSpPr/>
            <p:nvPr>
              <p:custDataLst>
                <p:tags r:id="rId11"/>
              </p:custDataLst>
            </p:nvPr>
          </p:nvSpPr>
          <p:spPr>
            <a:xfrm>
              <a:off x="324" y="2508"/>
              <a:ext cx="6673" cy="4213"/>
            </a:xfrm>
            <a:prstGeom prst="rect">
              <a:avLst/>
            </a:prstGeom>
            <a:noFill/>
            <a:ln w="31750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990" y="3549"/>
              <a:ext cx="1530" cy="252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663" y="3513"/>
              <a:ext cx="1601" cy="2754"/>
            </a:xfrm>
            <a:prstGeom prst="rect">
              <a:avLst/>
            </a:prstGeom>
          </p:spPr>
        </p:pic>
      </p:grpSp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6544945" y="4434205"/>
            <a:ext cx="46920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按</a:t>
            </a:r>
            <a:r>
              <a:rPr lang="en-US" altLang="zh-CN" b="1"/>
              <a:t>E</a:t>
            </a:r>
            <a:r>
              <a:rPr lang="zh-CN" altLang="en-US" b="1"/>
              <a:t>键开始对话</a:t>
            </a:r>
            <a:r>
              <a:rPr lang="en-US" altLang="zh-CN" b="1"/>
              <a:t>——</a:t>
            </a:r>
            <a:r>
              <a:rPr lang="zh-CN" altLang="en-US" b="1"/>
              <a:t>按</a:t>
            </a:r>
            <a:r>
              <a:rPr lang="en-US" altLang="zh-CN" b="1"/>
              <a:t>E</a:t>
            </a:r>
            <a:r>
              <a:rPr lang="zh-CN" altLang="en-US" b="1"/>
              <a:t>键出现</a:t>
            </a:r>
            <a:r>
              <a:rPr lang="en-US" altLang="zh-CN" b="1"/>
              <a:t>UI</a:t>
            </a:r>
            <a:r>
              <a:rPr lang="zh-CN" altLang="en-US" b="1"/>
              <a:t>：</a:t>
            </a:r>
            <a:endParaRPr lang="zh-CN" altLang="en-US" b="1"/>
          </a:p>
          <a:p>
            <a:r>
              <a:rPr lang="zh-CN" altLang="en-US"/>
              <a:t>检测到按</a:t>
            </a:r>
            <a:r>
              <a:rPr lang="en-US" altLang="zh-CN"/>
              <a:t>E</a:t>
            </a:r>
            <a:r>
              <a:rPr lang="zh-CN" altLang="en-US"/>
              <a:t>键后，使</a:t>
            </a:r>
            <a:r>
              <a:rPr lang="en-US" altLang="zh-CN"/>
              <a:t>UI</a:t>
            </a:r>
            <a:r>
              <a:rPr lang="zh-CN" altLang="en-US"/>
              <a:t>显示，并改变文字内容</a:t>
            </a:r>
            <a:endParaRPr lang="zh-CN" altLang="en-US"/>
          </a:p>
          <a:p>
            <a:r>
              <a:rPr lang="zh-CN" altLang="en-US"/>
              <a:t>继续按</a:t>
            </a:r>
            <a:r>
              <a:rPr lang="en-US" altLang="zh-CN"/>
              <a:t>E</a:t>
            </a:r>
            <a:r>
              <a:rPr lang="zh-CN" altLang="en-US"/>
              <a:t>键，改变文字内容，做出继续对话效果</a:t>
            </a:r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15"/>
            </p:custDataLst>
          </p:nvPr>
        </p:nvSpPr>
        <p:spPr>
          <a:xfrm>
            <a:off x="6544945" y="3355340"/>
            <a:ext cx="4183380" cy="691515"/>
          </a:xfrm>
          <a:prstGeom prst="rect">
            <a:avLst/>
          </a:prstGeom>
          <a:solidFill>
            <a:schemeClr val="dk1">
              <a:alpha val="6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NPC</a:t>
            </a:r>
            <a:r>
              <a:rPr lang="zh-CN" altLang="en-US"/>
              <a:t>：叽里呱啦叽里呱啦</a:t>
            </a:r>
            <a:r>
              <a:rPr lang="en-US" altLang="zh-CN"/>
              <a:t>……</a:t>
            </a:r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zh-CN"/>
              <a:t>开始用</a:t>
            </a:r>
            <a:r>
              <a:rPr lang="en-US" altLang="zh-CN"/>
              <a:t>Playmaker——</a:t>
            </a:r>
            <a:r>
              <a:rPr lang="zh-CN" altLang="en-US"/>
              <a:t>制作刚刚的逻辑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1145" y="1337310"/>
            <a:ext cx="5894705" cy="43605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29985" y="1772285"/>
            <a:ext cx="5553710" cy="1066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找到刚才</a:t>
            </a:r>
            <a:r>
              <a:rPr lang="en-US" altLang="zh-CN" dirty="0"/>
              <a:t>NPC</a:t>
            </a:r>
            <a:r>
              <a:rPr lang="zh-CN" altLang="en-US" dirty="0"/>
              <a:t>的碰撞体</a:t>
            </a:r>
            <a:endParaRPr lang="en-US" altLang="zh-CN" dirty="0"/>
          </a:p>
          <a:p>
            <a:pPr>
              <a:lnSpc>
                <a:spcPct val="12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【</a:t>
            </a:r>
            <a:r>
              <a:rPr lang="en-US" altLang="zh-CN" dirty="0"/>
              <a:t>Add Component</a:t>
            </a:r>
            <a:r>
              <a:rPr lang="zh-CN" altLang="en-US" dirty="0"/>
              <a:t>】双击添加【</a:t>
            </a:r>
            <a:r>
              <a:rPr lang="en-US" altLang="zh-CN" dirty="0" err="1"/>
              <a:t>PlayMakerFSM</a:t>
            </a:r>
            <a:r>
              <a:rPr lang="zh-CN" altLang="en-US" dirty="0"/>
              <a:t>】</a:t>
            </a:r>
            <a:endParaRPr lang="zh-CN" altLang="en-US" dirty="0"/>
          </a:p>
          <a:p>
            <a:pPr>
              <a:lnSpc>
                <a:spcPct val="12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点击【</a:t>
            </a:r>
            <a:r>
              <a:rPr lang="en-US" altLang="zh-CN" dirty="0"/>
              <a:t>Edit</a:t>
            </a:r>
            <a:r>
              <a:rPr lang="zh-CN" altLang="en-US" dirty="0"/>
              <a:t>】打开编辑界面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365125"/>
            <a:ext cx="12191365" cy="1325880"/>
          </a:xfr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altLang="zh-CN" dirty="0">
                <a:sym typeface="+mn-ea"/>
              </a:rPr>
              <a:t>Playmaker</a:t>
            </a:r>
            <a:r>
              <a:rPr lang="zh-CN" altLang="en-US" dirty="0">
                <a:sym typeface="+mn-ea"/>
              </a:rPr>
              <a:t>安装</a:t>
            </a:r>
            <a:r>
              <a:rPr lang="en-US" altLang="zh-CN" dirty="0">
                <a:sym typeface="+mn-ea"/>
              </a:rPr>
              <a:t>&amp;</a:t>
            </a:r>
            <a:r>
              <a:rPr lang="zh-CN" altLang="en-US" dirty="0">
                <a:sym typeface="+mn-ea"/>
              </a:rPr>
              <a:t>课程资源导入</a:t>
            </a:r>
            <a:endParaRPr lang="en-US" altLang="zh-CN" dirty="0">
              <a:sym typeface="+mn-ea"/>
            </a:endParaRPr>
          </a:p>
          <a:p>
            <a:pPr marL="514350" indent="-514350">
              <a:buAutoNum type="arabicPeriod"/>
            </a:pPr>
            <a:r>
              <a:rPr lang="en-US" altLang="zh-CN" dirty="0">
                <a:sym typeface="+mn-ea"/>
              </a:rPr>
              <a:t>Playmaker</a:t>
            </a:r>
            <a:r>
              <a:rPr lang="zh-CN" altLang="en-US" dirty="0">
                <a:sym typeface="+mn-ea"/>
              </a:rPr>
              <a:t>介绍</a:t>
            </a:r>
            <a:endParaRPr lang="en-US" altLang="zh-CN" dirty="0"/>
          </a:p>
          <a:p>
            <a:pPr marL="514350" indent="-514350">
              <a:buAutoNum type="arabicPeriod"/>
            </a:pPr>
            <a:r>
              <a:rPr lang="zh-CN" altLang="en-US" dirty="0"/>
              <a:t>实例教学</a:t>
            </a:r>
            <a:r>
              <a:rPr lang="en-US" altLang="zh-CN" dirty="0"/>
              <a:t>——</a:t>
            </a:r>
            <a:r>
              <a:rPr lang="zh-CN" altLang="en-US" dirty="0"/>
              <a:t>一个简单的</a:t>
            </a:r>
            <a:r>
              <a:rPr lang="en-US" altLang="zh-CN" dirty="0" err="1"/>
              <a:t>rpg</a:t>
            </a:r>
            <a:r>
              <a:rPr lang="zh-CN" altLang="en-US" dirty="0"/>
              <a:t>任务流程</a:t>
            </a:r>
            <a:endParaRPr lang="zh-CN" altLang="en-US" dirty="0"/>
          </a:p>
          <a:p>
            <a:pPr marL="514350" indent="-514350">
              <a:buAutoNum type="arabicPeriod"/>
            </a:pPr>
            <a:r>
              <a:rPr lang="zh-CN" altLang="en-US" dirty="0"/>
              <a:t>扩充内容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zh-CN"/>
              <a:t>开始用</a:t>
            </a:r>
            <a:r>
              <a:rPr lang="en-US" altLang="zh-CN"/>
              <a:t>Playmaker——</a:t>
            </a:r>
            <a:r>
              <a:rPr lang="zh-CN" altLang="en-US"/>
              <a:t>制作刚刚的逻辑</a:t>
            </a:r>
            <a:endParaRPr lang="zh-CN" altLang="en-US"/>
          </a:p>
        </p:txBody>
      </p:sp>
      <p:pic>
        <p:nvPicPr>
          <p:cNvPr id="6" name="图片 5" descr="@[GD$XTI_SPE4{7TL0Q18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" y="1368425"/>
            <a:ext cx="7299325" cy="502031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630160" y="1619885"/>
            <a:ext cx="418401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1.</a:t>
            </a:r>
            <a:r>
              <a:rPr lang="zh-CN"/>
              <a:t>添加</a:t>
            </a:r>
            <a:r>
              <a:rPr lang="en-US" altLang="zh-CN"/>
              <a:t>TriggerEvent</a:t>
            </a:r>
            <a:r>
              <a:rPr lang="zh-CN" altLang="en-US"/>
              <a:t>的动作</a:t>
            </a:r>
            <a:endParaRPr lang="zh-CN" altLang="en-US"/>
          </a:p>
          <a:p>
            <a:pPr>
              <a:lnSpc>
                <a:spcPct val="120000"/>
              </a:lnSpc>
            </a:pPr>
            <a:endParaRPr lang="zh-CN" altLang="en-US"/>
          </a:p>
          <a:p>
            <a:pPr>
              <a:lnSpc>
                <a:spcPct val="120000"/>
              </a:lnSpc>
            </a:pPr>
            <a:r>
              <a:rPr lang="en-US" altLang="zh-CN"/>
              <a:t>2.</a:t>
            </a:r>
            <a:r>
              <a:rPr lang="zh-CN" altLang="en-US"/>
              <a:t>在</a:t>
            </a:r>
            <a:r>
              <a:rPr lang="en-US" altLang="zh-CN"/>
              <a:t>SendEvent</a:t>
            </a:r>
            <a:r>
              <a:rPr lang="zh-CN" altLang="en-US"/>
              <a:t>选项中，可以新建自己的事件消息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zh-CN"/>
              <a:t>开始用</a:t>
            </a:r>
            <a:r>
              <a:rPr lang="en-US" altLang="zh-CN"/>
              <a:t>Playmaker——</a:t>
            </a:r>
            <a:r>
              <a:rPr lang="zh-CN" altLang="en-US"/>
              <a:t>制作刚刚的逻辑</a:t>
            </a:r>
            <a:endParaRPr lang="zh-CN" altLang="en-US"/>
          </a:p>
        </p:txBody>
      </p:sp>
      <p:pic>
        <p:nvPicPr>
          <p:cNvPr id="6" name="图片 5" descr="@[GD$XTI_SPE4{7TL0Q18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65" y="1368425"/>
            <a:ext cx="7299325" cy="502031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630160" y="1619885"/>
            <a:ext cx="4184015" cy="1419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1.</a:t>
            </a:r>
            <a:r>
              <a:rPr lang="zh-CN"/>
              <a:t>添加</a:t>
            </a:r>
            <a:r>
              <a:rPr lang="en-US" altLang="zh-CN"/>
              <a:t>TriggerEvent</a:t>
            </a:r>
            <a:r>
              <a:rPr lang="zh-CN" altLang="en-US"/>
              <a:t>的动作，进行碰撞检测</a:t>
            </a:r>
            <a:endParaRPr lang="zh-CN" altLang="en-US"/>
          </a:p>
          <a:p>
            <a:pPr>
              <a:lnSpc>
                <a:spcPct val="120000"/>
              </a:lnSpc>
            </a:pPr>
            <a:r>
              <a:rPr lang="en-US" altLang="zh-CN"/>
              <a:t>2.</a:t>
            </a:r>
            <a:r>
              <a:rPr lang="zh-CN" altLang="en-US"/>
              <a:t>在</a:t>
            </a:r>
            <a:r>
              <a:rPr lang="en-US" altLang="zh-CN"/>
              <a:t>SendEvent</a:t>
            </a:r>
            <a:r>
              <a:rPr lang="zh-CN" altLang="en-US"/>
              <a:t>选项中，可以新建自己的事件消息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8014970" y="2908300"/>
            <a:ext cx="3678555" cy="3597910"/>
            <a:chOff x="12680" y="4967"/>
            <a:chExt cx="5793" cy="5666"/>
          </a:xfrm>
        </p:grpSpPr>
        <p:pic>
          <p:nvPicPr>
            <p:cNvPr id="2" name="图片 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2680" y="7051"/>
              <a:ext cx="5376" cy="3582"/>
            </a:xfrm>
            <a:prstGeom prst="rect">
              <a:avLst/>
            </a:prstGeom>
          </p:spPr>
        </p:pic>
        <p:sp>
          <p:nvSpPr>
            <p:cNvPr id="25" name="云形标注 24"/>
            <p:cNvSpPr/>
            <p:nvPr>
              <p:custDataLst>
                <p:tags r:id="rId6"/>
              </p:custDataLst>
            </p:nvPr>
          </p:nvSpPr>
          <p:spPr>
            <a:xfrm rot="20700000">
              <a:off x="13727" y="4967"/>
              <a:ext cx="4746" cy="2003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/>
                <a:t>相当于完成了</a:t>
              </a:r>
              <a:endParaRPr lang="zh-CN"/>
            </a:p>
            <a:p>
              <a:pPr algn="ctr"/>
              <a:r>
                <a:rPr lang="zh-CN"/>
                <a:t>这一步</a:t>
              </a:r>
              <a:endParaRPr lang="zh-CN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zh-CN"/>
              <a:t>开始用</a:t>
            </a:r>
            <a:r>
              <a:rPr lang="en-US" altLang="zh-CN"/>
              <a:t>Playmaker——</a:t>
            </a:r>
            <a:r>
              <a:rPr lang="zh-CN" altLang="en-US"/>
              <a:t>制作刚刚的逻辑</a:t>
            </a:r>
            <a:endParaRPr lang="zh-CN" altLang="en-US"/>
          </a:p>
        </p:txBody>
      </p:sp>
      <p:pic>
        <p:nvPicPr>
          <p:cNvPr id="5" name="图片 4" descr="R)`J1`~{%1_G]BB2(~S)SK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90" y="1519555"/>
            <a:ext cx="2527300" cy="224155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237230" y="1519555"/>
            <a:ext cx="555371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1.</a:t>
            </a:r>
            <a:r>
              <a:rPr lang="zh-CN" altLang="en-US"/>
              <a:t>右键空白位置，【</a:t>
            </a:r>
            <a:r>
              <a:rPr lang="en-US" altLang="zh-CN"/>
              <a:t>Add State</a:t>
            </a:r>
            <a:r>
              <a:rPr lang="zh-CN" altLang="en-US"/>
              <a:t>】新建另一个状态</a:t>
            </a:r>
            <a:endParaRPr lang="zh-CN" altLang="en-US"/>
          </a:p>
        </p:txBody>
      </p:sp>
      <p:pic>
        <p:nvPicPr>
          <p:cNvPr id="9" name="图片 8" descr="Y`CV](H2QL%J3312%XBI%ZV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950" y="2822575"/>
            <a:ext cx="2790825" cy="361315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708140" y="3505200"/>
            <a:ext cx="5553710" cy="423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2.</a:t>
            </a:r>
            <a:r>
              <a:rPr lang="zh-CN"/>
              <a:t>用鼠标由上一个状态的事件拖动，可以进行连线</a:t>
            </a:r>
            <a:endParaRPr lang="zh-CN"/>
          </a:p>
        </p:txBody>
      </p:sp>
      <p:sp>
        <p:nvSpPr>
          <p:cNvPr id="11" name="云形标注 10"/>
          <p:cNvSpPr/>
          <p:nvPr>
            <p:custDataLst>
              <p:tags r:id="rId6"/>
            </p:custDataLst>
          </p:nvPr>
        </p:nvSpPr>
        <p:spPr>
          <a:xfrm rot="1260000">
            <a:off x="7470775" y="4095750"/>
            <a:ext cx="3631565" cy="182054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/>
              <a:t>表示当上一个状态满足后，进入下一个状态执行对应的</a:t>
            </a:r>
            <a:r>
              <a:rPr lang="en-US" altLang="zh-CN"/>
              <a:t>Action</a:t>
            </a:r>
            <a:endParaRPr lang="en-US" altLang="zh-CN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zh-CN"/>
              <a:t>开始用</a:t>
            </a:r>
            <a:r>
              <a:rPr lang="en-US" altLang="zh-CN"/>
              <a:t>Playmaker——</a:t>
            </a:r>
            <a:r>
              <a:rPr lang="zh-CN" altLang="en-US"/>
              <a:t>制作刚刚的逻辑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32095" y="2506980"/>
            <a:ext cx="45472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激活场景中指定的</a:t>
            </a:r>
            <a:r>
              <a:rPr lang="en-US" altLang="zh-CN"/>
              <a:t>prefab</a:t>
            </a:r>
            <a:r>
              <a:rPr lang="zh-CN" altLang="en-US"/>
              <a:t>：激活显示</a:t>
            </a:r>
            <a:r>
              <a:rPr lang="en-US" altLang="zh-CN"/>
              <a:t>UI</a:t>
            </a:r>
            <a:endParaRPr lang="en-US" altLang="zh-CN"/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5332095" y="1711960"/>
            <a:ext cx="5419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/>
              <a:t>检查玩家是否按下</a:t>
            </a:r>
            <a:r>
              <a:rPr lang="en-US" altLang="zh-CN"/>
              <a:t>E</a:t>
            </a:r>
            <a:r>
              <a:rPr lang="zh-CN" altLang="en-US"/>
              <a:t>键：如果按了就转到下一个状态</a:t>
            </a:r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192405" y="4445000"/>
            <a:ext cx="6007100" cy="2287270"/>
            <a:chOff x="9755" y="6871"/>
            <a:chExt cx="9460" cy="3602"/>
          </a:xfrm>
        </p:grpSpPr>
        <p:pic>
          <p:nvPicPr>
            <p:cNvPr id="13" name="图片 12" descr="VEFGBCX1UFYF9I9G4~K$8]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55" y="6871"/>
              <a:ext cx="5172" cy="360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4"/>
              </p:custDataLst>
            </p:nvPr>
          </p:nvSpPr>
          <p:spPr>
            <a:xfrm>
              <a:off x="15171" y="7996"/>
              <a:ext cx="4044" cy="2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在状态机上右键，添加跳转事件</a:t>
              </a:r>
              <a:endParaRPr lang="zh-CN" altLang="en-US"/>
            </a:p>
            <a:p>
              <a:endParaRPr lang="zh-CN" altLang="en-US"/>
            </a:p>
            <a:p>
              <a:r>
                <a:rPr lang="zh-CN" altLang="en-US"/>
                <a:t>这里我们选择预设好的【</a:t>
              </a:r>
              <a:r>
                <a:rPr lang="en-US" altLang="zh-CN"/>
                <a:t>Finished</a:t>
              </a:r>
              <a:r>
                <a:rPr lang="zh-CN" altLang="en-US"/>
                <a:t>】</a:t>
              </a:r>
              <a:endParaRPr lang="zh-CN" altLang="en-US"/>
            </a:p>
          </p:txBody>
        </p:sp>
      </p:grpSp>
      <p:pic>
        <p:nvPicPr>
          <p:cNvPr id="17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17690" y="4205605"/>
            <a:ext cx="2961005" cy="2526665"/>
          </a:xfrm>
          <a:prstGeom prst="rect">
            <a:avLst/>
          </a:prstGeom>
        </p:spPr>
      </p:pic>
      <p:sp>
        <p:nvSpPr>
          <p:cNvPr id="25" name="云形标注 24"/>
          <p:cNvSpPr/>
          <p:nvPr>
            <p:custDataLst>
              <p:tags r:id="rId7"/>
            </p:custDataLst>
          </p:nvPr>
        </p:nvSpPr>
        <p:spPr>
          <a:xfrm rot="2400000">
            <a:off x="9192895" y="4172585"/>
            <a:ext cx="3013710" cy="12719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/>
              <a:t>相当于完成了</a:t>
            </a:r>
            <a:endParaRPr lang="zh-CN"/>
          </a:p>
          <a:p>
            <a:pPr algn="ctr"/>
            <a:r>
              <a:rPr lang="zh-CN"/>
              <a:t>上边半步</a:t>
            </a:r>
            <a:endParaRPr lang="zh-CN"/>
          </a:p>
        </p:txBody>
      </p:sp>
      <p:pic>
        <p:nvPicPr>
          <p:cNvPr id="18" name="图片 17" descr="QMGZUYK6V@$Y(N@V7)7DWR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05" y="1276350"/>
            <a:ext cx="5001260" cy="292925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9"/>
            </p:custDataLst>
          </p:nvPr>
        </p:nvSpPr>
        <p:spPr>
          <a:xfrm>
            <a:off x="5332095" y="3279140"/>
            <a:ext cx="4547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/>
              <a:t>修改</a:t>
            </a:r>
            <a:r>
              <a:rPr lang="en-US" altLang="zh-CN"/>
              <a:t>UI</a:t>
            </a:r>
            <a:r>
              <a:rPr lang="zh-CN"/>
              <a:t>文字（方便的方法：拖动</a:t>
            </a:r>
            <a:r>
              <a:rPr lang="en-US" altLang="zh-CN"/>
              <a:t>UI</a:t>
            </a:r>
            <a:r>
              <a:rPr lang="zh-CN" altLang="en-US"/>
              <a:t>中的</a:t>
            </a:r>
            <a:r>
              <a:rPr lang="en-US" altLang="zh-CN"/>
              <a:t>text</a:t>
            </a:r>
            <a:r>
              <a:rPr lang="zh-CN" altLang="en-US"/>
              <a:t>到</a:t>
            </a:r>
            <a:r>
              <a:rPr lang="en-US" altLang="zh-CN"/>
              <a:t>Action</a:t>
            </a:r>
            <a:r>
              <a:rPr lang="zh-CN" altLang="en-US"/>
              <a:t>编辑区域，选择【</a:t>
            </a:r>
            <a:r>
              <a:rPr lang="en-US" altLang="zh-CN"/>
              <a:t>Set Prorerty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2353310" y="1734820"/>
            <a:ext cx="2918460" cy="55816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>
            <p:custDataLst>
              <p:tags r:id="rId10"/>
            </p:custDataLst>
          </p:nvPr>
        </p:nvSpPr>
        <p:spPr>
          <a:xfrm>
            <a:off x="2353310" y="2292985"/>
            <a:ext cx="2918460" cy="8331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>
            <a:off x="2353310" y="3190875"/>
            <a:ext cx="2918460" cy="91884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BZ~9I@0OR(9_6FJ]IP1ZXU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90" y="1389380"/>
            <a:ext cx="2257425" cy="4589145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</a:t>
            </a:r>
            <a:r>
              <a:rPr lang="zh-CN"/>
              <a:t>开始用</a:t>
            </a:r>
            <a:r>
              <a:rPr lang="en-US" altLang="zh-CN"/>
              <a:t>Playmaker——</a:t>
            </a:r>
            <a:r>
              <a:rPr lang="zh-CN" altLang="en-US"/>
              <a:t>制作刚刚的逻辑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24300" y="1228725"/>
            <a:ext cx="2786380" cy="2446655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V="1">
            <a:off x="1984375" y="3127375"/>
            <a:ext cx="1939925" cy="13341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924300" y="3727450"/>
            <a:ext cx="2786380" cy="1913255"/>
          </a:xfrm>
          <a:prstGeom prst="rect">
            <a:avLst/>
          </a:prstGeom>
        </p:spPr>
      </p:pic>
      <p:cxnSp>
        <p:nvCxnSpPr>
          <p:cNvPr id="11" name="直接箭头连接符 10"/>
          <p:cNvCxnSpPr>
            <a:endCxn id="10" idx="1"/>
          </p:cNvCxnSpPr>
          <p:nvPr/>
        </p:nvCxnSpPr>
        <p:spPr>
          <a:xfrm flipV="1">
            <a:off x="2001520" y="4684395"/>
            <a:ext cx="1922780" cy="66611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7408545" y="1540510"/>
            <a:ext cx="3625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多复制几个，改变文本、检测按键</a:t>
            </a:r>
            <a:endParaRPr lang="zh-CN" altLang="en-US"/>
          </a:p>
          <a:p>
            <a:r>
              <a:rPr lang="zh-CN" altLang="en-US"/>
              <a:t>即可以实现多句话切换</a:t>
            </a:r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8"/>
            </p:custDataLst>
          </p:nvPr>
        </p:nvSpPr>
        <p:spPr>
          <a:xfrm>
            <a:off x="7535545" y="4705350"/>
            <a:ext cx="3625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在对话结束后，关闭</a:t>
            </a:r>
            <a:r>
              <a:rPr lang="en-US" altLang="zh-CN"/>
              <a:t>UI</a:t>
            </a:r>
            <a:r>
              <a:rPr lang="zh-CN" altLang="en-US"/>
              <a:t>，对话结束</a:t>
            </a:r>
            <a:endParaRPr lang="zh-CN" altLang="en-US"/>
          </a:p>
        </p:txBody>
      </p:sp>
      <p:cxnSp>
        <p:nvCxnSpPr>
          <p:cNvPr id="21" name="直接箭头连接符 20"/>
          <p:cNvCxnSpPr/>
          <p:nvPr/>
        </p:nvCxnSpPr>
        <p:spPr>
          <a:xfrm>
            <a:off x="2387600" y="5406390"/>
            <a:ext cx="1828165" cy="869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>
          <a:xfrm>
            <a:off x="4283075" y="6102350"/>
            <a:ext cx="3625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/>
              <a:t>将状态</a:t>
            </a:r>
            <a:r>
              <a:rPr lang="en-US" altLang="zh-CN"/>
              <a:t>4</a:t>
            </a:r>
            <a:r>
              <a:rPr lang="zh-CN" altLang="en-US"/>
              <a:t>的连线连回状态</a:t>
            </a:r>
            <a:r>
              <a:rPr lang="en-US" altLang="zh-CN"/>
              <a:t>1</a:t>
            </a:r>
            <a:r>
              <a:rPr lang="zh-CN" altLang="en-US"/>
              <a:t>；则又可以开始新一轮的重复对话</a:t>
            </a:r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</a:t>
            </a:r>
            <a:r>
              <a:rPr lang="zh-CN"/>
              <a:t>多试几次，会发现一些</a:t>
            </a:r>
            <a:r>
              <a:rPr lang="en-US" altLang="zh-CN"/>
              <a:t>bug</a:t>
            </a:r>
            <a:r>
              <a:rPr lang="zh-CN" altLang="en-US"/>
              <a:t>和不完美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30910" y="1569720"/>
            <a:ext cx="8220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【</a:t>
            </a:r>
            <a:r>
              <a:rPr lang="en-US" altLang="zh-CN"/>
              <a:t>Bug</a:t>
            </a:r>
            <a:r>
              <a:rPr lang="zh-CN" altLang="en-US"/>
              <a:t>】对话中如果走出区域，</a:t>
            </a:r>
            <a:r>
              <a:rPr lang="en-US" altLang="zh-CN"/>
              <a:t>UI</a:t>
            </a:r>
            <a:r>
              <a:rPr lang="zh-CN" altLang="en-US"/>
              <a:t>会一直存在</a:t>
            </a:r>
            <a:endParaRPr lang="zh-CN" altLang="en-US"/>
          </a:p>
          <a:p>
            <a:r>
              <a:rPr lang="zh-CN" altLang="en-US"/>
              <a:t>【不完美】不知道什么时候走到了触发区域</a:t>
            </a:r>
            <a:endParaRPr lang="zh-CN" altLang="en-US"/>
          </a:p>
          <a:p>
            <a:r>
              <a:rPr lang="zh-CN" altLang="en-US"/>
              <a:t>【不完美】</a:t>
            </a:r>
            <a:r>
              <a:rPr lang="en-US" altLang="zh-CN"/>
              <a:t>NPC</a:t>
            </a:r>
            <a:r>
              <a:rPr lang="zh-CN" altLang="en-US"/>
              <a:t>太死板，对话没有反应</a:t>
            </a:r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</a:t>
            </a:r>
            <a:r>
              <a:rPr lang="zh-CN"/>
              <a:t>多试几次，会发现一些</a:t>
            </a:r>
            <a:r>
              <a:rPr lang="en-US" altLang="zh-CN"/>
              <a:t>bug</a:t>
            </a:r>
            <a:r>
              <a:rPr lang="zh-CN" altLang="en-US"/>
              <a:t>和不完美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30910" y="1569720"/>
            <a:ext cx="8220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【</a:t>
            </a:r>
            <a:r>
              <a:rPr lang="en-US" altLang="zh-CN"/>
              <a:t>Bug</a:t>
            </a:r>
            <a:r>
              <a:rPr lang="zh-CN" altLang="en-US"/>
              <a:t>】对话中如果走出区域，</a:t>
            </a:r>
            <a:r>
              <a:rPr lang="en-US" altLang="zh-CN"/>
              <a:t>UI</a:t>
            </a:r>
            <a:r>
              <a:rPr lang="zh-CN" altLang="en-US"/>
              <a:t>会一直存在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3" name="图片 2" descr=")DG$6Z$0UIY1_YI7C60%TQ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30" y="2040890"/>
            <a:ext cx="4041140" cy="3617595"/>
          </a:xfrm>
          <a:prstGeom prst="rect">
            <a:avLst/>
          </a:prstGeom>
        </p:spPr>
      </p:pic>
      <p:pic>
        <p:nvPicPr>
          <p:cNvPr id="5" name="图片 4" descr="87J[)YFSRE[Q_~_$R)2NFDJ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0240" y="1275715"/>
            <a:ext cx="3420745" cy="33661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6290" y="5658485"/>
            <a:ext cx="44018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PlanA</a:t>
            </a:r>
            <a:r>
              <a:rPr lang="zh-CN" altLang="en-US"/>
              <a:t>：每个对话都检测玩家是否走出了区域，如果走出了，</a:t>
            </a:r>
            <a:r>
              <a:rPr lang="zh-CN" altLang="en-US">
                <a:solidFill>
                  <a:srgbClr val="FF0000"/>
                </a:solidFill>
              </a:rPr>
              <a:t>就取消显示</a:t>
            </a:r>
            <a:r>
              <a:rPr lang="en-US" altLang="zh-CN">
                <a:solidFill>
                  <a:srgbClr val="FF0000"/>
                </a:solidFill>
              </a:rPr>
              <a:t>UI</a:t>
            </a:r>
            <a:r>
              <a:rPr lang="zh-CN" altLang="en-US">
                <a:solidFill>
                  <a:srgbClr val="FF0000"/>
                </a:solidFill>
              </a:rPr>
              <a:t>、并回到初始状态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496685" y="5658485"/>
            <a:ext cx="4401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PlanB</a:t>
            </a:r>
            <a:r>
              <a:rPr lang="zh-CN" altLang="en-US"/>
              <a:t>：在对话中关闭角色移动</a:t>
            </a:r>
            <a:endParaRPr lang="zh-CN" altLang="en-US"/>
          </a:p>
          <a:p>
            <a:r>
              <a:rPr lang="zh-CN" altLang="en-US">
                <a:solidFill>
                  <a:schemeClr val="tx1"/>
                </a:solidFill>
              </a:rPr>
              <a:t>（一个蠢方法：关闭角色移动脚本）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798560" y="4643120"/>
            <a:ext cx="3077845" cy="977900"/>
          </a:xfrm>
          <a:prstGeom prst="rect">
            <a:avLst/>
          </a:prstGeom>
        </p:spPr>
      </p:pic>
      <p:cxnSp>
        <p:nvCxnSpPr>
          <p:cNvPr id="11" name="直接箭头连接符 10"/>
          <p:cNvCxnSpPr/>
          <p:nvPr/>
        </p:nvCxnSpPr>
        <p:spPr>
          <a:xfrm>
            <a:off x="8543925" y="3037840"/>
            <a:ext cx="904240" cy="1612265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9565005" y="4330065"/>
            <a:ext cx="2626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拖动到</a:t>
            </a:r>
            <a:r>
              <a:rPr lang="en-US" altLang="zh-CN" sz="1200"/>
              <a:t>playmaker</a:t>
            </a:r>
            <a:r>
              <a:rPr lang="zh-CN" altLang="en-US" sz="1200"/>
              <a:t>，选择</a:t>
            </a:r>
            <a:r>
              <a:rPr lang="en-US" altLang="zh-CN" sz="1200"/>
              <a:t>SetProperty</a:t>
            </a:r>
            <a:endParaRPr lang="en-US" altLang="zh-CN" sz="12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</a:t>
            </a:r>
            <a:r>
              <a:rPr lang="zh-CN"/>
              <a:t>多试几次，会发现一些</a:t>
            </a:r>
            <a:r>
              <a:rPr lang="en-US" altLang="zh-CN"/>
              <a:t>bug</a:t>
            </a:r>
            <a:r>
              <a:rPr lang="zh-CN" altLang="en-US"/>
              <a:t>和不完美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30910" y="1569720"/>
            <a:ext cx="82200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【</a:t>
            </a:r>
            <a:r>
              <a:rPr lang="en-US" altLang="zh-CN"/>
              <a:t>Bug</a:t>
            </a:r>
            <a:r>
              <a:rPr lang="zh-CN" altLang="en-US"/>
              <a:t>】对话中如果走出区域，</a:t>
            </a:r>
            <a:r>
              <a:rPr lang="en-US" altLang="zh-CN"/>
              <a:t>UI</a:t>
            </a:r>
            <a:r>
              <a:rPr lang="zh-CN" altLang="en-US"/>
              <a:t>会一直存在</a:t>
            </a:r>
            <a:endParaRPr lang="zh-CN" altLang="en-US"/>
          </a:p>
          <a:p>
            <a:r>
              <a:rPr lang="zh-CN" altLang="en-US"/>
              <a:t>【不完美】不知道什么时候走到了触发区域</a:t>
            </a:r>
            <a:endParaRPr lang="zh-CN" altLang="en-US"/>
          </a:p>
        </p:txBody>
      </p:sp>
      <p:pic>
        <p:nvPicPr>
          <p:cNvPr id="3" name="图片 2" descr="1~(~WK96KVWH3IC6_7D]2B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45" y="2375535"/>
            <a:ext cx="6119495" cy="414591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026910" y="291592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在进入区域后就激活【</a:t>
            </a:r>
            <a:r>
              <a:rPr lang="en-US" altLang="zh-CN"/>
              <a:t>InteractionUI</a:t>
            </a:r>
            <a:r>
              <a:rPr lang="zh-CN" altLang="en-US"/>
              <a:t>】</a:t>
            </a:r>
            <a:endParaRPr lang="zh-CN" altLang="en-US"/>
          </a:p>
          <a:p>
            <a:r>
              <a:rPr lang="zh-CN" altLang="en-US"/>
              <a:t>走出也关闭</a:t>
            </a:r>
            <a:r>
              <a:rPr lang="zh-CN" altLang="en-US">
                <a:sym typeface="+mn-ea"/>
              </a:rPr>
              <a:t>【</a:t>
            </a:r>
            <a:r>
              <a:rPr lang="en-US" altLang="zh-CN">
                <a:sym typeface="+mn-ea"/>
              </a:rPr>
              <a:t>InteractionUI</a:t>
            </a:r>
            <a:r>
              <a:rPr lang="zh-CN" altLang="en-US">
                <a:sym typeface="+mn-ea"/>
              </a:rPr>
              <a:t>】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玩家按键后，切换到</a:t>
            </a:r>
            <a:r>
              <a:rPr lang="en-US" altLang="zh-CN"/>
              <a:t>TalkUI</a:t>
            </a:r>
            <a:r>
              <a:rPr lang="zh-CN" altLang="en-US"/>
              <a:t>显示</a:t>
            </a:r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/>
              <a:t>（</a:t>
            </a:r>
            <a:r>
              <a:rPr lang="en-US" altLang="zh-CN"/>
              <a:t>4</a:t>
            </a:r>
            <a:r>
              <a:rPr lang="zh-CN" altLang="en-US"/>
              <a:t>）</a:t>
            </a:r>
            <a:r>
              <a:rPr lang="zh-CN"/>
              <a:t>多试几次，会发现一些</a:t>
            </a:r>
            <a:r>
              <a:rPr lang="en-US" altLang="zh-CN"/>
              <a:t>bug</a:t>
            </a:r>
            <a:r>
              <a:rPr lang="zh-CN" altLang="en-US"/>
              <a:t>和不完美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30910" y="1569720"/>
            <a:ext cx="82200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【</a:t>
            </a:r>
            <a:r>
              <a:rPr lang="en-US" altLang="zh-CN"/>
              <a:t>Bug</a:t>
            </a:r>
            <a:r>
              <a:rPr lang="zh-CN" altLang="en-US"/>
              <a:t>】对话中如果走出区域，</a:t>
            </a:r>
            <a:r>
              <a:rPr lang="en-US" altLang="zh-CN"/>
              <a:t>UI</a:t>
            </a:r>
            <a:r>
              <a:rPr lang="zh-CN" altLang="en-US"/>
              <a:t>会一直存在</a:t>
            </a:r>
            <a:endParaRPr lang="zh-CN" altLang="en-US"/>
          </a:p>
          <a:p>
            <a:r>
              <a:rPr lang="zh-CN" altLang="en-US"/>
              <a:t>【不完美】不知道什么时候走到了触发区域</a:t>
            </a:r>
            <a:endParaRPr lang="zh-CN" altLang="en-US"/>
          </a:p>
          <a:p>
            <a:r>
              <a:rPr lang="zh-CN" altLang="en-US"/>
              <a:t>【不完美】</a:t>
            </a:r>
            <a:r>
              <a:rPr lang="en-US" altLang="zh-CN"/>
              <a:t>NPC</a:t>
            </a:r>
            <a:r>
              <a:rPr lang="zh-CN" altLang="en-US"/>
              <a:t>太死板，对话没有反应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0870" y="2783205"/>
            <a:ext cx="5268595" cy="175260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72465" y="4647565"/>
            <a:ext cx="4064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添加【</a:t>
            </a:r>
            <a:r>
              <a:rPr lang="en-US" altLang="zh-CN"/>
              <a:t>AnimatorPlay</a:t>
            </a:r>
            <a:r>
              <a:rPr lang="zh-CN" altLang="en-US"/>
              <a:t>】脚本，播放</a:t>
            </a:r>
            <a:r>
              <a:rPr lang="en-US" altLang="zh-CN"/>
              <a:t>Animator</a:t>
            </a:r>
            <a:r>
              <a:rPr lang="zh-CN" altLang="en-US"/>
              <a:t>中的动画片段</a:t>
            </a:r>
            <a:endParaRPr lang="en-US" altLang="zh-CN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>
                <a:sym typeface="+mn-ea"/>
              </a:rPr>
              <a:t>至此完成了</a:t>
            </a:r>
            <a:r>
              <a:rPr lang="en-US" altLang="zh-CN">
                <a:sym typeface="+mn-ea"/>
              </a:rPr>
              <a:t>1.NPC</a:t>
            </a:r>
            <a:r>
              <a:rPr lang="zh-CN" altLang="en-US">
                <a:sym typeface="+mn-ea"/>
              </a:rPr>
              <a:t>交代任务</a:t>
            </a:r>
            <a:endParaRPr lang="zh-CN" altLang="en-US">
              <a:sym typeface="+mn-ea"/>
            </a:endParaRPr>
          </a:p>
        </p:txBody>
      </p:sp>
      <p:pic>
        <p:nvPicPr>
          <p:cNvPr id="5" name="图片 4" descr="J86V_$Q_XP}JG]}89BRH%(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165" y="1494790"/>
            <a:ext cx="3604260" cy="2021205"/>
          </a:xfrm>
          <a:prstGeom prst="rect">
            <a:avLst/>
          </a:prstGeom>
        </p:spPr>
      </p:pic>
      <p:pic>
        <p:nvPicPr>
          <p:cNvPr id="6" name="图片 5" descr="FQ]MSCWEK_KNJS){11V%@C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" y="1494790"/>
            <a:ext cx="2404745" cy="13506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6075" y="2845435"/>
            <a:ext cx="25158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前置：导入之前的内容，你已经可以用</a:t>
            </a:r>
            <a:r>
              <a:rPr lang="en-US" altLang="zh-CN" sz="1400"/>
              <a:t>wasd</a:t>
            </a:r>
            <a:r>
              <a:rPr lang="zh-CN" altLang="en-US" sz="1400"/>
              <a:t>和鼠标在场景中跑来跑去了</a:t>
            </a:r>
            <a:endParaRPr lang="zh-CN" altLang="en-US" sz="1400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733165" y="3582670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1.</a:t>
            </a:r>
            <a:r>
              <a:rPr lang="zh-CN" altLang="en-US" sz="1400" b="1"/>
              <a:t>靠近</a:t>
            </a:r>
            <a:r>
              <a:rPr lang="en-US" altLang="zh-CN" sz="1400" b="1"/>
              <a:t>NPC</a:t>
            </a:r>
            <a:r>
              <a:rPr lang="zh-CN" altLang="en-US" sz="1400" b="1"/>
              <a:t>，可以和</a:t>
            </a:r>
            <a:r>
              <a:rPr lang="en-US" altLang="zh-CN" sz="1400" b="1"/>
              <a:t>NPC</a:t>
            </a:r>
            <a:r>
              <a:rPr lang="zh-CN" altLang="en-US" sz="1400" b="1"/>
              <a:t>进行对话，交代任务</a:t>
            </a:r>
            <a:endParaRPr lang="zh-CN" altLang="en-US" sz="1400" b="1"/>
          </a:p>
        </p:txBody>
      </p:sp>
      <p:pic>
        <p:nvPicPr>
          <p:cNvPr id="9" name="图片 8" descr="ABQEVLDYNXTWS~QYZND9[V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825" y="1494790"/>
            <a:ext cx="3582670" cy="201866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7870825" y="3582670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2.</a:t>
            </a:r>
            <a:r>
              <a:rPr lang="zh-CN" altLang="en-US" sz="1400" b="1"/>
              <a:t>来到目标地点，拿走任务物品</a:t>
            </a:r>
            <a:endParaRPr lang="zh-CN" altLang="en-US" sz="1400" b="1"/>
          </a:p>
        </p:txBody>
      </p:sp>
      <p:pic>
        <p:nvPicPr>
          <p:cNvPr id="11" name="图片 10" descr="0L_V8(4S`(G]6DL{]4ICEK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250" y="4181475"/>
            <a:ext cx="3544604" cy="201960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1238250" y="6268085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3.</a:t>
            </a:r>
            <a:r>
              <a:rPr lang="zh-CN" altLang="en-US" sz="1400" b="1"/>
              <a:t>将物品带回给</a:t>
            </a:r>
            <a:r>
              <a:rPr lang="en-US" altLang="zh-CN" sz="1400" b="1"/>
              <a:t>NPC</a:t>
            </a:r>
            <a:endParaRPr lang="zh-CN" altLang="en-US" sz="1400" b="1"/>
          </a:p>
        </p:txBody>
      </p:sp>
      <p:pic>
        <p:nvPicPr>
          <p:cNvPr id="13" name="图片 12" descr="(1(F46{JJ8HU)[A$A)9OG%Q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2395" y="4140200"/>
            <a:ext cx="3662045" cy="206057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5192395" y="6299200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4.</a:t>
            </a:r>
            <a:r>
              <a:rPr lang="zh-CN" altLang="en-US" sz="1400" b="1"/>
              <a:t>将物品</a:t>
            </a:r>
            <a:r>
              <a:rPr lang="zh-CN" sz="1400" b="1"/>
              <a:t>放在桌子上，完成任务</a:t>
            </a:r>
            <a:endParaRPr lang="zh-CN" sz="1400" b="1"/>
          </a:p>
        </p:txBody>
      </p:sp>
      <p:sp>
        <p:nvSpPr>
          <p:cNvPr id="15" name="圆角矩形 14"/>
          <p:cNvSpPr/>
          <p:nvPr/>
        </p:nvSpPr>
        <p:spPr>
          <a:xfrm>
            <a:off x="9589135" y="4928870"/>
            <a:ext cx="1395095" cy="519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结束</a:t>
            </a:r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3088640" y="222567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>
            <p:custDataLst>
              <p:tags r:id="rId11"/>
            </p:custDataLst>
          </p:nvPr>
        </p:nvSpPr>
        <p:spPr>
          <a:xfrm>
            <a:off x="7421880" y="235267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>
            <p:custDataLst>
              <p:tags r:id="rId12"/>
            </p:custDataLst>
          </p:nvPr>
        </p:nvSpPr>
        <p:spPr>
          <a:xfrm>
            <a:off x="4842510" y="502602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>
            <p:custDataLst>
              <p:tags r:id="rId13"/>
            </p:custDataLst>
          </p:nvPr>
        </p:nvSpPr>
        <p:spPr>
          <a:xfrm>
            <a:off x="9005570" y="502602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肘形连接符 19"/>
          <p:cNvCxnSpPr>
            <a:stCxn id="9" idx="3"/>
            <a:endCxn id="11" idx="1"/>
          </p:cNvCxnSpPr>
          <p:nvPr/>
        </p:nvCxnSpPr>
        <p:spPr>
          <a:xfrm flipH="1">
            <a:off x="1238250" y="2504440"/>
            <a:ext cx="10215245" cy="2686685"/>
          </a:xfrm>
          <a:prstGeom prst="bentConnector5">
            <a:avLst>
              <a:gd name="adj1" fmla="val -2331"/>
              <a:gd name="adj2" fmla="val 55376"/>
              <a:gd name="adj3" fmla="val 102331"/>
            </a:avLst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34620" y="1239520"/>
            <a:ext cx="7518400" cy="265874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爆炸形 1 2"/>
          <p:cNvSpPr/>
          <p:nvPr/>
        </p:nvSpPr>
        <p:spPr>
          <a:xfrm rot="1740000">
            <a:off x="6738620" y="642620"/>
            <a:ext cx="1447800" cy="1176655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完成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0" y="2136775"/>
            <a:ext cx="12178030" cy="177927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4400">
                <a:sym typeface="+mn-ea"/>
              </a:rPr>
              <a:t>Playmaker</a:t>
            </a:r>
            <a:r>
              <a:rPr lang="zh-CN" altLang="en-US" sz="4400">
                <a:sym typeface="+mn-ea"/>
              </a:rPr>
              <a:t>安装</a:t>
            </a:r>
            <a:r>
              <a:rPr lang="en-US" altLang="zh-CN" sz="4400">
                <a:sym typeface="+mn-ea"/>
              </a:rPr>
              <a:t>&amp;</a:t>
            </a:r>
            <a:r>
              <a:rPr lang="zh-CN" altLang="en-US" sz="4400">
                <a:sym typeface="+mn-ea"/>
              </a:rPr>
              <a:t>课程资源导入</a:t>
            </a:r>
            <a:endParaRPr lang="zh-CN" altLang="en-US" sz="4400">
              <a:sym typeface="+mn-e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/>
              <a:t>类似对话逻辑</a:t>
            </a:r>
            <a:endParaRPr lang="zh-CN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2712" r="2612"/>
          <a:stretch>
            <a:fillRect/>
          </a:stretch>
        </p:blipFill>
        <p:spPr>
          <a:xfrm>
            <a:off x="3343275" y="1370330"/>
            <a:ext cx="4809490" cy="3473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9165" y="5337810"/>
            <a:ext cx="2048510" cy="6451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tx1"/>
                </a:solidFill>
              </a:rPr>
              <a:t>搜索南瓜的</a:t>
            </a:r>
            <a:r>
              <a:rPr lang="en-US" altLang="zh-CN">
                <a:solidFill>
                  <a:schemeClr val="tx1"/>
                </a:solidFill>
              </a:rPr>
              <a:t>prefab</a:t>
            </a:r>
            <a:r>
              <a:rPr lang="zh-CN" altLang="en-US">
                <a:solidFill>
                  <a:schemeClr val="tx1"/>
                </a:solidFill>
              </a:rPr>
              <a:t>，将其加入场景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394075" y="5337810"/>
            <a:ext cx="2048510" cy="6451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>
                <a:solidFill>
                  <a:schemeClr val="tx1"/>
                </a:solidFill>
              </a:rPr>
              <a:t>在南瓜周围增加碰撞检测</a:t>
            </a:r>
            <a:endParaRPr lang="zh-CN">
              <a:solidFill>
                <a:schemeClr val="tx1"/>
              </a:solidFill>
            </a:endParaRPr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5848985" y="5337810"/>
            <a:ext cx="2048510" cy="6451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>
                <a:solidFill>
                  <a:schemeClr val="tx1"/>
                </a:solidFill>
              </a:rPr>
              <a:t>在南瓜的</a:t>
            </a:r>
            <a:r>
              <a:rPr lang="en-US" altLang="zh-CN">
                <a:solidFill>
                  <a:schemeClr val="tx1"/>
                </a:solidFill>
              </a:rPr>
              <a:t>prefab</a:t>
            </a:r>
            <a:r>
              <a:rPr lang="zh-CN" altLang="en-US">
                <a:solidFill>
                  <a:schemeClr val="tx1"/>
                </a:solidFill>
              </a:rPr>
              <a:t>上添加</a:t>
            </a:r>
            <a:r>
              <a:rPr lang="en-US" altLang="zh-CN">
                <a:solidFill>
                  <a:schemeClr val="tx1"/>
                </a:solidFill>
              </a:rPr>
              <a:t>PlaymakerFSM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8365490" y="5337810"/>
            <a:ext cx="2496820" cy="6451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>
                <a:solidFill>
                  <a:schemeClr val="tx1"/>
                </a:solidFill>
              </a:rPr>
              <a:t>编辑</a:t>
            </a:r>
            <a:r>
              <a:rPr lang="en-US" altLang="zh-CN">
                <a:solidFill>
                  <a:schemeClr val="tx1"/>
                </a:solidFill>
              </a:rPr>
              <a:t>FSM</a:t>
            </a:r>
            <a:r>
              <a:rPr lang="zh-CN" altLang="en-US">
                <a:solidFill>
                  <a:schemeClr val="tx1"/>
                </a:solidFill>
              </a:rPr>
              <a:t>：①走近有</a:t>
            </a:r>
            <a:r>
              <a:rPr lang="en-US" altLang="zh-CN">
                <a:solidFill>
                  <a:schemeClr val="tx1"/>
                </a:solidFill>
              </a:rPr>
              <a:t>UI</a:t>
            </a:r>
            <a:r>
              <a:rPr lang="zh-CN" altLang="en-US">
                <a:solidFill>
                  <a:schemeClr val="tx1"/>
                </a:solidFill>
              </a:rPr>
              <a:t>提示②按键将南瓜隐藏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>
            <a:off x="3021965" y="5523865"/>
            <a:ext cx="347345" cy="271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>
            <p:custDataLst>
              <p:tags r:id="rId7"/>
            </p:custDataLst>
          </p:nvPr>
        </p:nvSpPr>
        <p:spPr>
          <a:xfrm>
            <a:off x="5502910" y="5523865"/>
            <a:ext cx="347345" cy="271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>
            <p:custDataLst>
              <p:tags r:id="rId8"/>
            </p:custDataLst>
          </p:nvPr>
        </p:nvSpPr>
        <p:spPr>
          <a:xfrm>
            <a:off x="7983855" y="5523865"/>
            <a:ext cx="347345" cy="2711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云形标注 24"/>
          <p:cNvSpPr/>
          <p:nvPr>
            <p:custDataLst>
              <p:tags r:id="rId9"/>
            </p:custDataLst>
          </p:nvPr>
        </p:nvSpPr>
        <p:spPr>
          <a:xfrm>
            <a:off x="8331200" y="3153410"/>
            <a:ext cx="3097530" cy="130556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/>
              <a:t>但是如何记录玩家已经拿到南瓜呢？</a:t>
            </a:r>
            <a:endParaRPr lang="zh-C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/>
              <a:t>记录玩家状态</a:t>
            </a:r>
            <a:r>
              <a:rPr lang="en-US" altLang="zh-CN"/>
              <a:t>——</a:t>
            </a:r>
            <a:r>
              <a:rPr lang="zh-CN" altLang="en-US"/>
              <a:t>全局变量</a:t>
            </a:r>
            <a:endParaRPr lang="zh-CN" altLang="en-US"/>
          </a:p>
        </p:txBody>
      </p:sp>
      <p:pic>
        <p:nvPicPr>
          <p:cNvPr id="3" name="图片 2" descr="L$S6]8W`Y0E7)G~BTF5JNR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" y="1265555"/>
            <a:ext cx="4368800" cy="5321300"/>
          </a:xfrm>
          <a:prstGeom prst="rect">
            <a:avLst/>
          </a:prstGeom>
        </p:spPr>
      </p:pic>
      <p:pic>
        <p:nvPicPr>
          <p:cNvPr id="5" name="图片 4" descr="LH(QU)VM@4(L]N%{VEQ%@1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545" y="4418330"/>
            <a:ext cx="6623685" cy="216789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4572000" y="1383665"/>
            <a:ext cx="7517765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</a:t>
            </a:r>
            <a:r>
              <a:rPr lang="zh-CN" altLang="en-US"/>
              <a:t>打开</a:t>
            </a:r>
            <a:r>
              <a:rPr lang="en-US" altLang="zh-CN"/>
              <a:t>playmaker</a:t>
            </a:r>
            <a:r>
              <a:rPr lang="zh-CN" altLang="en-US"/>
              <a:t>中的</a:t>
            </a:r>
            <a:r>
              <a:rPr lang="en-US" altLang="zh-CN"/>
              <a:t>Global</a:t>
            </a:r>
            <a:r>
              <a:rPr lang="zh-CN" altLang="en-US"/>
              <a:t>页签，添加一个</a:t>
            </a:r>
            <a:r>
              <a:rPr lang="en-US" altLang="zh-CN"/>
              <a:t>bool</a:t>
            </a:r>
            <a:r>
              <a:rPr lang="zh-CN" altLang="en-US"/>
              <a:t>类型的变量；</a:t>
            </a:r>
            <a:r>
              <a:rPr lang="zh-CN" altLang="en-US">
                <a:solidFill>
                  <a:srgbClr val="FF0000"/>
                </a:solidFill>
              </a:rPr>
              <a:t>用于表示玩家是否拿到南瓜</a:t>
            </a:r>
            <a:endParaRPr lang="zh-CN" altLang="en-US">
              <a:solidFill>
                <a:srgbClr val="FF0000"/>
              </a:solidFill>
            </a:endParaRPr>
          </a:p>
          <a:p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一般推荐新建一个</a:t>
            </a:r>
            <a:r>
              <a:rPr lang="en-US" altLang="zh-CN"/>
              <a:t>GameInitiate</a:t>
            </a:r>
            <a:r>
              <a:rPr lang="zh-CN" altLang="en-US"/>
              <a:t>的空物体，在这里对一些变量进行初始化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PS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在</a:t>
            </a:r>
            <a:r>
              <a:rPr lang="en-US" altLang="zh-CN"/>
              <a:t>Playmaker</a:t>
            </a:r>
            <a:r>
              <a:rPr lang="zh-CN" altLang="en-US"/>
              <a:t>中，全局变量生效范围为整个工程；局部变量生效范围为单个</a:t>
            </a:r>
            <a:r>
              <a:rPr lang="en-US" altLang="zh-CN"/>
              <a:t>FSM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/>
              <a:t>记录玩家状态</a:t>
            </a:r>
            <a:r>
              <a:rPr lang="en-US" altLang="zh-CN"/>
              <a:t>——</a:t>
            </a:r>
            <a:r>
              <a:rPr lang="zh-CN" altLang="en-US"/>
              <a:t>全局变量</a:t>
            </a:r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918335" y="1432560"/>
            <a:ext cx="2622550" cy="1899920"/>
            <a:chOff x="3645" y="2854"/>
            <a:chExt cx="4130" cy="2992"/>
          </a:xfrm>
        </p:grpSpPr>
        <p:pic>
          <p:nvPicPr>
            <p:cNvPr id="7" name="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645" y="3322"/>
              <a:ext cx="1530" cy="2524"/>
            </a:xfrm>
            <a:prstGeom prst="rect">
              <a:avLst/>
            </a:prstGeom>
          </p:spPr>
        </p:pic>
        <p:sp>
          <p:nvSpPr>
            <p:cNvPr id="8" name="线形标注 1 7"/>
            <p:cNvSpPr/>
            <p:nvPr/>
          </p:nvSpPr>
          <p:spPr>
            <a:xfrm>
              <a:off x="5469" y="2854"/>
              <a:ext cx="2307" cy="1186"/>
            </a:xfrm>
            <a:prstGeom prst="borderCallout1">
              <a:avLst>
                <a:gd name="adj1" fmla="val 50252"/>
                <a:gd name="adj2" fmla="val 346"/>
                <a:gd name="adj3" fmla="val 172175"/>
                <a:gd name="adj4" fmla="val -169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nanguaGet==false</a:t>
              </a:r>
              <a:endParaRPr lang="en-US" altLang="zh-CN"/>
            </a:p>
          </p:txBody>
        </p:sp>
      </p:grp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1125220" y="3414395"/>
            <a:ext cx="3004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主角没有拿到南瓜：</a:t>
            </a:r>
            <a:endParaRPr lang="zh-CN" altLang="en-US" b="1"/>
          </a:p>
          <a:p>
            <a:r>
              <a:rPr lang="zh-CN" altLang="en-US"/>
              <a:t>全局变量</a:t>
            </a:r>
            <a:r>
              <a:rPr lang="en-US" altLang="zh-CN">
                <a:sym typeface="+mn-ea"/>
              </a:rPr>
              <a:t>nanguaGet==false</a:t>
            </a:r>
            <a:endParaRPr lang="en-US" altLang="zh-CN"/>
          </a:p>
          <a:p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7854315" y="3414395"/>
            <a:ext cx="3004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主角拿到南瓜：</a:t>
            </a:r>
            <a:endParaRPr lang="zh-CN" altLang="en-US" b="1"/>
          </a:p>
          <a:p>
            <a:r>
              <a:rPr lang="zh-CN" altLang="en-US"/>
              <a:t>全局变量</a:t>
            </a:r>
            <a:r>
              <a:rPr lang="en-US" altLang="zh-CN">
                <a:sym typeface="+mn-ea"/>
              </a:rPr>
              <a:t>nanguaGet==true</a:t>
            </a: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8173085" y="1432560"/>
            <a:ext cx="2622550" cy="1899920"/>
            <a:chOff x="3645" y="2854"/>
            <a:chExt cx="4130" cy="2992"/>
          </a:xfrm>
        </p:grpSpPr>
        <p:pic>
          <p:nvPicPr>
            <p:cNvPr id="13" name="图片 1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645" y="3322"/>
              <a:ext cx="1530" cy="2524"/>
            </a:xfrm>
            <a:prstGeom prst="rect">
              <a:avLst/>
            </a:prstGeom>
          </p:spPr>
        </p:pic>
        <p:sp>
          <p:nvSpPr>
            <p:cNvPr id="14" name="线形标注 1 13"/>
            <p:cNvSpPr/>
            <p:nvPr>
              <p:custDataLst>
                <p:tags r:id="rId7"/>
              </p:custDataLst>
            </p:nvPr>
          </p:nvSpPr>
          <p:spPr>
            <a:xfrm>
              <a:off x="5469" y="2854"/>
              <a:ext cx="2307" cy="1186"/>
            </a:xfrm>
            <a:prstGeom prst="borderCallout1">
              <a:avLst>
                <a:gd name="adj1" fmla="val 50252"/>
                <a:gd name="adj2" fmla="val 346"/>
                <a:gd name="adj3" fmla="val 172175"/>
                <a:gd name="adj4" fmla="val -169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nanguaGet==true</a:t>
              </a:r>
              <a:endParaRPr lang="en-US" alt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10430" y="2604135"/>
            <a:ext cx="2607310" cy="1193800"/>
            <a:chOff x="7418" y="4699"/>
            <a:chExt cx="4106" cy="1880"/>
          </a:xfrm>
        </p:grpSpPr>
        <p:sp>
          <p:nvSpPr>
            <p:cNvPr id="15" name="右箭头 14"/>
            <p:cNvSpPr/>
            <p:nvPr/>
          </p:nvSpPr>
          <p:spPr>
            <a:xfrm>
              <a:off x="7418" y="4699"/>
              <a:ext cx="4106" cy="3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18" y="5127"/>
              <a:ext cx="4026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主角按</a:t>
              </a:r>
              <a:r>
                <a:rPr lang="en-US" altLang="zh-CN"/>
                <a:t>E</a:t>
              </a:r>
              <a:r>
                <a:rPr lang="zh-CN" altLang="en-US"/>
                <a:t>键拿起南瓜：</a:t>
              </a:r>
              <a:endParaRPr lang="zh-CN" altLang="en-US"/>
            </a:p>
            <a:p>
              <a:r>
                <a:rPr lang="zh-CN" altLang="en-US">
                  <a:solidFill>
                    <a:srgbClr val="FF0000"/>
                  </a:solidFill>
                </a:rPr>
                <a:t>①按键</a:t>
              </a:r>
              <a:r>
                <a:rPr lang="en-US" altLang="zh-CN">
                  <a:solidFill>
                    <a:srgbClr val="FF0000"/>
                  </a:solidFill>
                </a:rPr>
                <a:t>E</a:t>
              </a:r>
              <a:r>
                <a:rPr lang="zh-CN" altLang="en-US">
                  <a:solidFill>
                    <a:srgbClr val="FF0000"/>
                  </a:solidFill>
                </a:rPr>
                <a:t>事件触发，改变变量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8" name="直角上箭头 17"/>
          <p:cNvSpPr/>
          <p:nvPr/>
        </p:nvSpPr>
        <p:spPr>
          <a:xfrm rot="16200000" flipH="1">
            <a:off x="7329805" y="4184015"/>
            <a:ext cx="1885315" cy="1908810"/>
          </a:xfrm>
          <a:prstGeom prst="bentUpArrow">
            <a:avLst>
              <a:gd name="adj1" fmla="val 10915"/>
              <a:gd name="adj2" fmla="val 10588"/>
              <a:gd name="adj3" fmla="val 243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8"/>
            </p:custDataLst>
          </p:nvPr>
        </p:nvSpPr>
        <p:spPr>
          <a:xfrm>
            <a:off x="849630" y="1230630"/>
            <a:ext cx="3721735" cy="2858135"/>
          </a:xfrm>
          <a:prstGeom prst="rect">
            <a:avLst/>
          </a:prstGeom>
          <a:noFill/>
          <a:ln w="3175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9"/>
            </p:custDataLst>
          </p:nvPr>
        </p:nvSpPr>
        <p:spPr>
          <a:xfrm>
            <a:off x="7456805" y="1230630"/>
            <a:ext cx="3721735" cy="2911475"/>
          </a:xfrm>
          <a:prstGeom prst="rect">
            <a:avLst/>
          </a:prstGeom>
          <a:noFill/>
          <a:ln w="31750"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919085" y="5288280"/>
            <a:ext cx="777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后续</a:t>
            </a:r>
            <a:endParaRPr lang="zh-CN" altLang="en-US" b="1"/>
          </a:p>
        </p:txBody>
      </p:sp>
      <p:grpSp>
        <p:nvGrpSpPr>
          <p:cNvPr id="22" name="组合 21"/>
          <p:cNvGrpSpPr/>
          <p:nvPr/>
        </p:nvGrpSpPr>
        <p:grpSpPr>
          <a:xfrm>
            <a:off x="3852545" y="4336415"/>
            <a:ext cx="3475355" cy="2058670"/>
            <a:chOff x="324" y="2508"/>
            <a:chExt cx="6673" cy="4213"/>
          </a:xfrm>
        </p:grpSpPr>
        <p:sp>
          <p:nvSpPr>
            <p:cNvPr id="23" name="矩形 22"/>
            <p:cNvSpPr/>
            <p:nvPr>
              <p:custDataLst>
                <p:tags r:id="rId10"/>
              </p:custDataLst>
            </p:nvPr>
          </p:nvSpPr>
          <p:spPr>
            <a:xfrm>
              <a:off x="324" y="2508"/>
              <a:ext cx="6673" cy="4213"/>
            </a:xfrm>
            <a:prstGeom prst="rect">
              <a:avLst/>
            </a:prstGeom>
            <a:noFill/>
            <a:ln w="31750"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990" y="3549"/>
              <a:ext cx="1530" cy="2524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4663" y="3513"/>
              <a:ext cx="1601" cy="2754"/>
            </a:xfrm>
            <a:prstGeom prst="rect">
              <a:avLst/>
            </a:prstGeom>
          </p:spPr>
        </p:pic>
      </p:grpSp>
      <p:sp>
        <p:nvSpPr>
          <p:cNvPr id="26" name="矩形 25"/>
          <p:cNvSpPr/>
          <p:nvPr>
            <p:custDataLst>
              <p:tags r:id="rId14"/>
            </p:custDataLst>
          </p:nvPr>
        </p:nvSpPr>
        <p:spPr>
          <a:xfrm>
            <a:off x="3896360" y="6063615"/>
            <a:ext cx="3431540" cy="363855"/>
          </a:xfrm>
          <a:prstGeom prst="rect">
            <a:avLst/>
          </a:prstGeom>
          <a:solidFill>
            <a:schemeClr val="dk1">
              <a:alpha val="6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NPC</a:t>
            </a:r>
            <a:r>
              <a:rPr lang="zh-CN" altLang="en-US"/>
              <a:t>：你完成了任务！</a:t>
            </a:r>
            <a:endParaRPr lang="en-US" altLang="zh-CN"/>
          </a:p>
        </p:txBody>
      </p:sp>
      <p:sp>
        <p:nvSpPr>
          <p:cNvPr id="27" name="文本框 26"/>
          <p:cNvSpPr txBox="1"/>
          <p:nvPr>
            <p:custDataLst>
              <p:tags r:id="rId15"/>
            </p:custDataLst>
          </p:nvPr>
        </p:nvSpPr>
        <p:spPr>
          <a:xfrm>
            <a:off x="848360" y="4988560"/>
            <a:ext cx="300418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拿到南瓜后，</a:t>
            </a:r>
            <a:r>
              <a:rPr lang="en-US" altLang="zh-CN" b="1"/>
              <a:t>NPC</a:t>
            </a:r>
            <a:r>
              <a:rPr lang="zh-CN" altLang="en-US" b="1"/>
              <a:t>对话改变：</a:t>
            </a:r>
            <a:endParaRPr lang="zh-CN" altLang="en-US" b="1"/>
          </a:p>
          <a:p>
            <a:r>
              <a:rPr lang="zh-CN" altLang="en-US">
                <a:solidFill>
                  <a:srgbClr val="FF0000"/>
                </a:solidFill>
              </a:rPr>
              <a:t>②检测</a:t>
            </a:r>
            <a:r>
              <a:rPr lang="en-US" altLang="zh-CN">
                <a:solidFill>
                  <a:srgbClr val="FF0000"/>
                </a:solidFill>
              </a:rPr>
              <a:t>nanguaGet</a:t>
            </a:r>
            <a:r>
              <a:rPr lang="zh-CN" altLang="en-US"/>
              <a:t>，创建不同的文字内容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/>
              <a:t>记录玩家状态</a:t>
            </a:r>
            <a:r>
              <a:rPr lang="en-US" altLang="zh-CN"/>
              <a:t>——</a:t>
            </a:r>
            <a:r>
              <a:rPr lang="zh-CN" altLang="en-US"/>
              <a:t>全局变量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02260" y="1296035"/>
            <a:ext cx="63176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主角按</a:t>
            </a:r>
            <a:r>
              <a:rPr lang="en-US" altLang="zh-CN">
                <a:sym typeface="+mn-ea"/>
              </a:rPr>
              <a:t>E</a:t>
            </a:r>
            <a:r>
              <a:rPr lang="zh-CN" altLang="en-US">
                <a:sym typeface="+mn-ea"/>
              </a:rPr>
              <a:t>键拿起南瓜：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①按键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E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事件触发，改变变量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 descr="TP$X%E]EJNKH}TTI7N9BJ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783715"/>
            <a:ext cx="8051800" cy="40576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09330" y="1980565"/>
            <a:ext cx="3319780" cy="1640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/>
              <a:t>在触发玩家按键后：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①隐藏南瓜</a:t>
            </a: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>
                <a:solidFill>
                  <a:srgbClr val="FF0000"/>
                </a:solidFill>
              </a:rPr>
              <a:t>②改变变量【</a:t>
            </a:r>
            <a:r>
              <a:rPr lang="en-US" altLang="zh-CN">
                <a:solidFill>
                  <a:srgbClr val="FF0000"/>
                </a:solidFill>
              </a:rPr>
              <a:t>Set Bool Value</a:t>
            </a:r>
            <a:r>
              <a:rPr lang="zh-CN" altLang="en-US">
                <a:solidFill>
                  <a:srgbClr val="FF0000"/>
                </a:solidFill>
              </a:rPr>
              <a:t>】</a:t>
            </a:r>
            <a:endParaRPr lang="zh-CN" altLang="en-US">
              <a:solidFill>
                <a:srgbClr val="FF0000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/>
              <a:t>③隐藏</a:t>
            </a:r>
            <a:r>
              <a:rPr lang="en-US" altLang="zh-CN"/>
              <a:t>UI</a:t>
            </a:r>
            <a:endParaRPr lang="en-US" altLang="zh-C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/>
              <a:t>记录玩家状态</a:t>
            </a:r>
            <a:r>
              <a:rPr lang="en-US" altLang="zh-CN"/>
              <a:t>——</a:t>
            </a:r>
            <a:r>
              <a:rPr lang="zh-CN" altLang="en-US"/>
              <a:t>全局变量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02260" y="1296035"/>
            <a:ext cx="9297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ym typeface="+mn-ea"/>
              </a:rPr>
              <a:t>拿到南瓜后，</a:t>
            </a:r>
            <a:r>
              <a:rPr lang="en-US" altLang="zh-CN" b="1">
                <a:sym typeface="+mn-ea"/>
              </a:rPr>
              <a:t>NPC</a:t>
            </a:r>
            <a:r>
              <a:rPr lang="zh-CN" altLang="en-US" b="1">
                <a:sym typeface="+mn-ea"/>
              </a:rPr>
              <a:t>对话改变：</a:t>
            </a:r>
            <a:r>
              <a:rPr lang="zh-CN" altLang="en-US">
                <a:solidFill>
                  <a:srgbClr val="FF0000"/>
                </a:solidFill>
                <a:sym typeface="+mn-ea"/>
              </a:rPr>
              <a:t>②检测</a:t>
            </a:r>
            <a:r>
              <a:rPr lang="en-US" altLang="zh-CN">
                <a:solidFill>
                  <a:srgbClr val="FF0000"/>
                </a:solidFill>
                <a:sym typeface="+mn-ea"/>
              </a:rPr>
              <a:t>nanguaGet</a:t>
            </a:r>
            <a:r>
              <a:rPr lang="zh-CN" altLang="en-US">
                <a:sym typeface="+mn-ea"/>
              </a:rPr>
              <a:t>，创建不同的文字内容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5" name="图片 4" descr="`(]1%}I_5I0LICFMNK~2BW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70" y="1826260"/>
            <a:ext cx="8763000" cy="44989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04300" y="1977390"/>
            <a:ext cx="2413000" cy="368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使用</a:t>
            </a:r>
            <a:r>
              <a:rPr lang="zh-CN" altLang="en-US">
                <a:solidFill>
                  <a:srgbClr val="FF0000"/>
                </a:solidFill>
              </a:rPr>
              <a:t>【</a:t>
            </a:r>
            <a:r>
              <a:rPr lang="en-US" altLang="zh-CN">
                <a:solidFill>
                  <a:srgbClr val="FF0000"/>
                </a:solidFill>
              </a:rPr>
              <a:t>Bool Test</a:t>
            </a:r>
            <a:r>
              <a:rPr lang="zh-CN" altLang="en-US">
                <a:solidFill>
                  <a:srgbClr val="FF0000"/>
                </a:solidFill>
              </a:rPr>
              <a:t>】</a:t>
            </a:r>
            <a:r>
              <a:rPr lang="zh-CN" altLang="en-US"/>
              <a:t>检查</a:t>
            </a:r>
            <a:r>
              <a:rPr lang="en-US" altLang="zh-CN"/>
              <a:t>nanguaGet</a:t>
            </a:r>
            <a:endParaRPr lang="en-US" altLang="zh-CN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为</a:t>
            </a:r>
            <a:r>
              <a:rPr lang="en-US" altLang="zh-CN"/>
              <a:t>false</a:t>
            </a:r>
            <a:r>
              <a:rPr lang="zh-CN" altLang="en-US"/>
              <a:t>时，走发布任务的对话分支</a:t>
            </a:r>
            <a:endParaRPr lang="zh-CN" altLang="en-US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为</a:t>
            </a:r>
            <a:r>
              <a:rPr lang="en-US" altLang="zh-CN"/>
              <a:t>true</a:t>
            </a:r>
            <a:r>
              <a:rPr lang="zh-CN" altLang="en-US"/>
              <a:t>时，走完成任务对话分支</a:t>
            </a:r>
            <a:endParaRPr lang="zh-CN" altLang="en-US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如果为完成任务分支，则不用回到最开始的位置</a:t>
            </a:r>
            <a:endParaRPr lang="en-US" altLang="zh-C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>
                <a:sym typeface="+mn-ea"/>
              </a:rPr>
              <a:t>至此完成了</a:t>
            </a:r>
            <a:r>
              <a:rPr lang="en-US" altLang="zh-CN">
                <a:sym typeface="+mn-ea"/>
              </a:rPr>
              <a:t>1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</a:t>
            </a:r>
            <a:r>
              <a:rPr lang="en-US" altLang="zh-CN">
                <a:sym typeface="+mn-ea"/>
              </a:rPr>
              <a:t>3</a:t>
            </a:r>
            <a:endParaRPr lang="en-US" altLang="zh-CN">
              <a:sym typeface="+mn-ea"/>
            </a:endParaRPr>
          </a:p>
        </p:txBody>
      </p:sp>
      <p:pic>
        <p:nvPicPr>
          <p:cNvPr id="5" name="图片 4" descr="J86V_$Q_XP}JG]}89BRH%(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165" y="1494790"/>
            <a:ext cx="3604260" cy="2021205"/>
          </a:xfrm>
          <a:prstGeom prst="rect">
            <a:avLst/>
          </a:prstGeom>
        </p:spPr>
      </p:pic>
      <p:pic>
        <p:nvPicPr>
          <p:cNvPr id="6" name="图片 5" descr="FQ]MSCWEK_KNJS){11V%@C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" y="1494790"/>
            <a:ext cx="2404745" cy="13506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6075" y="2845435"/>
            <a:ext cx="25158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前置：导入之前的内容，你已经可以用</a:t>
            </a:r>
            <a:r>
              <a:rPr lang="en-US" altLang="zh-CN" sz="1400"/>
              <a:t>wasd</a:t>
            </a:r>
            <a:r>
              <a:rPr lang="zh-CN" altLang="en-US" sz="1400"/>
              <a:t>和鼠标在场景中跑来跑去了</a:t>
            </a:r>
            <a:endParaRPr lang="zh-CN" altLang="en-US" sz="1400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733165" y="3582670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1.</a:t>
            </a:r>
            <a:r>
              <a:rPr lang="zh-CN" altLang="en-US" sz="1400" b="1"/>
              <a:t>靠近</a:t>
            </a:r>
            <a:r>
              <a:rPr lang="en-US" altLang="zh-CN" sz="1400" b="1"/>
              <a:t>NPC</a:t>
            </a:r>
            <a:r>
              <a:rPr lang="zh-CN" altLang="en-US" sz="1400" b="1"/>
              <a:t>，可以和</a:t>
            </a:r>
            <a:r>
              <a:rPr lang="en-US" altLang="zh-CN" sz="1400" b="1"/>
              <a:t>NPC</a:t>
            </a:r>
            <a:r>
              <a:rPr lang="zh-CN" altLang="en-US" sz="1400" b="1"/>
              <a:t>进行对话，交代任务</a:t>
            </a:r>
            <a:endParaRPr lang="zh-CN" altLang="en-US" sz="1400" b="1"/>
          </a:p>
        </p:txBody>
      </p:sp>
      <p:pic>
        <p:nvPicPr>
          <p:cNvPr id="9" name="图片 8" descr="ABQEVLDYNXTWS~QYZND9[V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825" y="1494790"/>
            <a:ext cx="3582670" cy="201866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7870825" y="3582670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2.</a:t>
            </a:r>
            <a:r>
              <a:rPr lang="zh-CN" altLang="en-US" sz="1400" b="1"/>
              <a:t>来到目标地点，拿走任务物品</a:t>
            </a:r>
            <a:endParaRPr lang="zh-CN" altLang="en-US" sz="1400" b="1"/>
          </a:p>
        </p:txBody>
      </p:sp>
      <p:pic>
        <p:nvPicPr>
          <p:cNvPr id="11" name="图片 10" descr="0L_V8(4S`(G]6DL{]4ICEK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250" y="4181475"/>
            <a:ext cx="3544604" cy="201960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1238250" y="6268085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3.</a:t>
            </a:r>
            <a:r>
              <a:rPr lang="zh-CN" altLang="en-US" sz="1400" b="1"/>
              <a:t>将物品带回给</a:t>
            </a:r>
            <a:r>
              <a:rPr lang="en-US" altLang="zh-CN" sz="1400" b="1"/>
              <a:t>NPC</a:t>
            </a:r>
            <a:endParaRPr lang="zh-CN" altLang="en-US" sz="1400" b="1"/>
          </a:p>
        </p:txBody>
      </p:sp>
      <p:pic>
        <p:nvPicPr>
          <p:cNvPr id="13" name="图片 12" descr="(1(F46{JJ8HU)[A$A)9OG%Q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2395" y="4140200"/>
            <a:ext cx="3662045" cy="206057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5192395" y="6299200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4.</a:t>
            </a:r>
            <a:r>
              <a:rPr lang="zh-CN" altLang="en-US" sz="1400" b="1"/>
              <a:t>将物品</a:t>
            </a:r>
            <a:r>
              <a:rPr lang="zh-CN" sz="1400" b="1"/>
              <a:t>放在桌子上，完成任务</a:t>
            </a:r>
            <a:endParaRPr lang="zh-CN" sz="1400" b="1"/>
          </a:p>
        </p:txBody>
      </p:sp>
      <p:sp>
        <p:nvSpPr>
          <p:cNvPr id="15" name="圆角矩形 14"/>
          <p:cNvSpPr/>
          <p:nvPr/>
        </p:nvSpPr>
        <p:spPr>
          <a:xfrm>
            <a:off x="9589135" y="4928870"/>
            <a:ext cx="1395095" cy="519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结束</a:t>
            </a:r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3088640" y="222567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>
            <p:custDataLst>
              <p:tags r:id="rId11"/>
            </p:custDataLst>
          </p:nvPr>
        </p:nvSpPr>
        <p:spPr>
          <a:xfrm>
            <a:off x="7421880" y="235267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>
            <p:custDataLst>
              <p:tags r:id="rId12"/>
            </p:custDataLst>
          </p:nvPr>
        </p:nvSpPr>
        <p:spPr>
          <a:xfrm>
            <a:off x="4842510" y="502602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>
            <p:custDataLst>
              <p:tags r:id="rId13"/>
            </p:custDataLst>
          </p:nvPr>
        </p:nvSpPr>
        <p:spPr>
          <a:xfrm>
            <a:off x="9005570" y="502602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肘形连接符 19"/>
          <p:cNvCxnSpPr>
            <a:stCxn id="9" idx="3"/>
            <a:endCxn id="11" idx="1"/>
          </p:cNvCxnSpPr>
          <p:nvPr/>
        </p:nvCxnSpPr>
        <p:spPr>
          <a:xfrm flipH="1">
            <a:off x="1238250" y="2504440"/>
            <a:ext cx="10215245" cy="2686685"/>
          </a:xfrm>
          <a:prstGeom prst="bentConnector5">
            <a:avLst>
              <a:gd name="adj1" fmla="val -2331"/>
              <a:gd name="adj2" fmla="val 55376"/>
              <a:gd name="adj3" fmla="val 102331"/>
            </a:avLst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34620" y="1239520"/>
            <a:ext cx="11821795" cy="265874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>
            <p:custDataLst>
              <p:tags r:id="rId14"/>
            </p:custDataLst>
          </p:nvPr>
        </p:nvSpPr>
        <p:spPr>
          <a:xfrm>
            <a:off x="120650" y="3923665"/>
            <a:ext cx="4920615" cy="2692400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爆炸形 1 2"/>
          <p:cNvSpPr/>
          <p:nvPr/>
        </p:nvSpPr>
        <p:spPr>
          <a:xfrm rot="19800000">
            <a:off x="4010025" y="3414395"/>
            <a:ext cx="1861820" cy="140589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完成</a:t>
            </a:r>
            <a:endParaRPr lang="zh-CN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/>
              <a:t>最后将南瓜放在桌子上</a:t>
            </a:r>
            <a:endParaRPr lang="zh-CN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8300" y="1498600"/>
            <a:ext cx="3598545" cy="23780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31310" y="1621155"/>
            <a:ext cx="6883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PlanA:</a:t>
            </a:r>
            <a:r>
              <a:rPr lang="zh-CN" altLang="en-US"/>
              <a:t>先将南瓜放在场景中，隐藏起来；对话结束后将南瓜激活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258310" y="2475865"/>
            <a:ext cx="6883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/>
              <a:t>PlanB:</a:t>
            </a:r>
            <a:r>
              <a:rPr lang="zh-CN" altLang="en-US" b="1"/>
              <a:t>使用【</a:t>
            </a:r>
            <a:r>
              <a:rPr lang="en-US" altLang="zh-CN" b="1"/>
              <a:t>Create Objct</a:t>
            </a:r>
            <a:r>
              <a:rPr lang="zh-CN" altLang="en-US" b="1"/>
              <a:t>】在指定位置创建南瓜的</a:t>
            </a:r>
            <a:r>
              <a:rPr lang="en-US" altLang="zh-CN" b="1"/>
              <a:t>prefab </a:t>
            </a:r>
            <a:endParaRPr lang="en-US" altLang="zh-CN" b="1"/>
          </a:p>
        </p:txBody>
      </p:sp>
      <p:pic>
        <p:nvPicPr>
          <p:cNvPr id="8" name="图片 7" descr="DT7NQ3X1DO@WF9O`JBZ0G]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205" y="4271645"/>
            <a:ext cx="4913630" cy="169799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236970" y="4364355"/>
            <a:ext cx="51047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既可以使用空物体作为创建锚点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也可以自己创建变量、传入坐标和旋转角度</a:t>
            </a:r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>
                <a:sym typeface="+mn-ea"/>
              </a:rPr>
              <a:t>至此完成了全部内容</a:t>
            </a:r>
            <a:endParaRPr lang="en-US" altLang="zh-CN">
              <a:sym typeface="+mn-ea"/>
            </a:endParaRPr>
          </a:p>
        </p:txBody>
      </p:sp>
      <p:pic>
        <p:nvPicPr>
          <p:cNvPr id="5" name="图片 4" descr="J86V_$Q_XP}JG]}89BRH%(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165" y="1494790"/>
            <a:ext cx="3604260" cy="2021205"/>
          </a:xfrm>
          <a:prstGeom prst="rect">
            <a:avLst/>
          </a:prstGeom>
        </p:spPr>
      </p:pic>
      <p:pic>
        <p:nvPicPr>
          <p:cNvPr id="6" name="图片 5" descr="FQ]MSCWEK_KNJS){11V%@C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" y="1494790"/>
            <a:ext cx="2404745" cy="13506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46075" y="2845435"/>
            <a:ext cx="25158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/>
              <a:t>前置：导入之前的内容，你已经可以用</a:t>
            </a:r>
            <a:r>
              <a:rPr lang="en-US" altLang="zh-CN" sz="1400"/>
              <a:t>wasd</a:t>
            </a:r>
            <a:r>
              <a:rPr lang="zh-CN" altLang="en-US" sz="1400"/>
              <a:t>和鼠标在场景中跑来跑去了</a:t>
            </a:r>
            <a:endParaRPr lang="zh-CN" altLang="en-US" sz="1400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733165" y="3582670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1.</a:t>
            </a:r>
            <a:r>
              <a:rPr lang="zh-CN" altLang="en-US" sz="1400" b="1"/>
              <a:t>靠近</a:t>
            </a:r>
            <a:r>
              <a:rPr lang="en-US" altLang="zh-CN" sz="1400" b="1"/>
              <a:t>NPC</a:t>
            </a:r>
            <a:r>
              <a:rPr lang="zh-CN" altLang="en-US" sz="1400" b="1"/>
              <a:t>，可以和</a:t>
            </a:r>
            <a:r>
              <a:rPr lang="en-US" altLang="zh-CN" sz="1400" b="1"/>
              <a:t>NPC</a:t>
            </a:r>
            <a:r>
              <a:rPr lang="zh-CN" altLang="en-US" sz="1400" b="1"/>
              <a:t>进行对话，交代任务</a:t>
            </a:r>
            <a:endParaRPr lang="zh-CN" altLang="en-US" sz="1400" b="1"/>
          </a:p>
        </p:txBody>
      </p:sp>
      <p:pic>
        <p:nvPicPr>
          <p:cNvPr id="9" name="图片 8" descr="ABQEVLDYNXTWS~QYZND9[V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825" y="1494790"/>
            <a:ext cx="3582670" cy="201866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7870825" y="3582670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2.</a:t>
            </a:r>
            <a:r>
              <a:rPr lang="zh-CN" altLang="en-US" sz="1400" b="1"/>
              <a:t>来到目标地点，拿走任务物品</a:t>
            </a:r>
            <a:endParaRPr lang="zh-CN" altLang="en-US" sz="1400" b="1"/>
          </a:p>
        </p:txBody>
      </p:sp>
      <p:pic>
        <p:nvPicPr>
          <p:cNvPr id="11" name="图片 10" descr="0L_V8(4S`(G]6DL{]4ICEK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250" y="4181475"/>
            <a:ext cx="3544604" cy="2019600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1238250" y="6268085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3.</a:t>
            </a:r>
            <a:r>
              <a:rPr lang="zh-CN" altLang="en-US" sz="1400" b="1"/>
              <a:t>将物品带回给</a:t>
            </a:r>
            <a:r>
              <a:rPr lang="en-US" altLang="zh-CN" sz="1400" b="1"/>
              <a:t>NPC</a:t>
            </a:r>
            <a:endParaRPr lang="zh-CN" altLang="en-US" sz="1400" b="1"/>
          </a:p>
        </p:txBody>
      </p:sp>
      <p:pic>
        <p:nvPicPr>
          <p:cNvPr id="13" name="图片 12" descr="(1(F46{JJ8HU)[A$A)9OG%Q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2395" y="4140200"/>
            <a:ext cx="3662045" cy="206057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5192395" y="6299200"/>
            <a:ext cx="36042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/>
              <a:t>4.</a:t>
            </a:r>
            <a:r>
              <a:rPr lang="zh-CN" altLang="en-US" sz="1400" b="1"/>
              <a:t>将物品</a:t>
            </a:r>
            <a:r>
              <a:rPr lang="zh-CN" sz="1400" b="1"/>
              <a:t>放在桌子上，完成任务</a:t>
            </a:r>
            <a:endParaRPr lang="zh-CN" sz="1400" b="1"/>
          </a:p>
        </p:txBody>
      </p:sp>
      <p:sp>
        <p:nvSpPr>
          <p:cNvPr id="15" name="圆角矩形 14"/>
          <p:cNvSpPr/>
          <p:nvPr/>
        </p:nvSpPr>
        <p:spPr>
          <a:xfrm>
            <a:off x="9589135" y="4928870"/>
            <a:ext cx="1395095" cy="5194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结束</a:t>
            </a:r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3088640" y="222567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>
            <p:custDataLst>
              <p:tags r:id="rId11"/>
            </p:custDataLst>
          </p:nvPr>
        </p:nvSpPr>
        <p:spPr>
          <a:xfrm>
            <a:off x="7421880" y="235267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>
            <p:custDataLst>
              <p:tags r:id="rId12"/>
            </p:custDataLst>
          </p:nvPr>
        </p:nvSpPr>
        <p:spPr>
          <a:xfrm>
            <a:off x="4842510" y="502602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箭头 18"/>
          <p:cNvSpPr/>
          <p:nvPr>
            <p:custDataLst>
              <p:tags r:id="rId13"/>
            </p:custDataLst>
          </p:nvPr>
        </p:nvSpPr>
        <p:spPr>
          <a:xfrm>
            <a:off x="9005570" y="5026025"/>
            <a:ext cx="433070" cy="2882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肘形连接符 19"/>
          <p:cNvCxnSpPr>
            <a:stCxn id="9" idx="3"/>
            <a:endCxn id="11" idx="1"/>
          </p:cNvCxnSpPr>
          <p:nvPr/>
        </p:nvCxnSpPr>
        <p:spPr>
          <a:xfrm flipH="1">
            <a:off x="1238250" y="2504440"/>
            <a:ext cx="10215245" cy="2686685"/>
          </a:xfrm>
          <a:prstGeom prst="bentConnector5">
            <a:avLst>
              <a:gd name="adj1" fmla="val -2331"/>
              <a:gd name="adj2" fmla="val 55376"/>
              <a:gd name="adj3" fmla="val 102331"/>
            </a:avLst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134620" y="1239520"/>
            <a:ext cx="11821795" cy="5478145"/>
          </a:xfrm>
          <a:prstGeom prst="rect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爆炸形 1 2"/>
          <p:cNvSpPr/>
          <p:nvPr/>
        </p:nvSpPr>
        <p:spPr>
          <a:xfrm rot="21120000">
            <a:off x="3542665" y="2550795"/>
            <a:ext cx="3773805" cy="2849880"/>
          </a:xfrm>
          <a:prstGeom prst="irregularSeal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完成</a:t>
            </a:r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ym typeface="+mn-ea"/>
              </a:rPr>
              <a:t>4.</a:t>
            </a:r>
            <a:r>
              <a:rPr lang="zh-CN" altLang="en-US">
                <a:sym typeface="+mn-ea"/>
              </a:rPr>
              <a:t>扩充内容</a:t>
            </a:r>
            <a:endParaRPr lang="en-US"/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4408805" y="1934845"/>
          <a:ext cx="3048635" cy="38055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635"/>
              </a:tblGrid>
              <a:tr h="472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Unity</a:t>
                      </a:r>
                      <a:r>
                        <a:rPr lang="zh-CN" altLang="en-US" sz="1800">
                          <a:sym typeface="+mn-ea"/>
                        </a:rPr>
                        <a:t>的事件（</a:t>
                      </a:r>
                      <a:r>
                        <a:rPr lang="en-US" altLang="zh-CN" sz="1800">
                          <a:sym typeface="+mn-ea"/>
                        </a:rPr>
                        <a:t>event</a:t>
                      </a:r>
                      <a:r>
                        <a:rPr lang="zh-CN" altLang="en-US" sz="1800">
                          <a:sym typeface="+mn-ea"/>
                        </a:rPr>
                        <a:t>）系统</a:t>
                      </a:r>
                      <a:endParaRPr lang="zh-CN" altLang="en-US"/>
                    </a:p>
                  </a:txBody>
                  <a:tcPr/>
                </a:tc>
              </a:tr>
              <a:tr h="333311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/>
                        <a:t>输入输出事件系统</a:t>
                      </a:r>
                      <a:endParaRPr lang="zh-CN" altLang="en-US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/>
                        <a:t>动画时间轴事件</a:t>
                      </a:r>
                      <a:r>
                        <a:rPr lang="zh-CN" altLang="en-US" sz="1800">
                          <a:sym typeface="+mn-ea"/>
                        </a:rPr>
                        <a:t>系统</a:t>
                      </a:r>
                      <a:endParaRPr lang="zh-CN" altLang="en-US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/>
                        <a:t>UI</a:t>
                      </a:r>
                      <a:r>
                        <a:rPr lang="zh-CN" altLang="en-US"/>
                        <a:t>事件</a:t>
                      </a:r>
                      <a:r>
                        <a:rPr lang="zh-CN" altLang="en-US" sz="1800">
                          <a:sym typeface="+mn-ea"/>
                        </a:rPr>
                        <a:t>系统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>
                          <a:sym typeface="+mn-ea"/>
                        </a:rPr>
                        <a:t>……</a:t>
                      </a:r>
                      <a:endParaRPr lang="zh-CN" altLang="en-US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/>
                        <a:t>事件系统与</a:t>
                      </a:r>
                      <a:r>
                        <a:rPr lang="en-US" altLang="zh-CN"/>
                        <a:t>Playmaker</a:t>
                      </a:r>
                      <a:r>
                        <a:rPr lang="zh-CN" altLang="en-US"/>
                        <a:t>的结合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>
            <p:custDataLst>
              <p:tags r:id="rId3"/>
            </p:custDataLst>
          </p:nvPr>
        </p:nvGraphicFramePr>
        <p:xfrm>
          <a:off x="7853045" y="1934845"/>
          <a:ext cx="3048635" cy="37630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635"/>
              </a:tblGrid>
              <a:tr h="4222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Unity</a:t>
                      </a:r>
                      <a:r>
                        <a:rPr lang="zh-CN" altLang="en-US" sz="1800">
                          <a:sym typeface="+mn-ea"/>
                        </a:rPr>
                        <a:t>中各系统的深入了解</a:t>
                      </a:r>
                      <a:endParaRPr lang="zh-CN" altLang="en-US"/>
                    </a:p>
                  </a:txBody>
                  <a:tcPr/>
                </a:tc>
              </a:tr>
              <a:tr h="2979420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/>
                        <a:t>动画系统</a:t>
                      </a:r>
                      <a:endParaRPr lang="zh-CN" altLang="en-US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/>
                        <a:t>GUI</a:t>
                      </a:r>
                      <a:r>
                        <a:rPr lang="zh-CN" altLang="en-US"/>
                        <a:t>系统</a:t>
                      </a:r>
                      <a:endParaRPr lang="zh-CN" altLang="en-US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/>
                        <a:t>粒子系统（特效相关）</a:t>
                      </a:r>
                      <a:endParaRPr lang="zh-CN" altLang="en-US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/>
                        <a:t>物理系统</a:t>
                      </a:r>
                      <a:endParaRPr lang="zh-CN" altLang="en-US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/>
                        <a:t>渲染相关</a:t>
                      </a:r>
                      <a:endParaRPr lang="zh-CN" altLang="en-US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sz="1800">
                          <a:sym typeface="+mn-ea"/>
                        </a:rPr>
                        <a:t>自定义</a:t>
                      </a:r>
                      <a:r>
                        <a:rPr lang="en-US" altLang="zh-CN" sz="1800">
                          <a:sym typeface="+mn-ea"/>
                        </a:rPr>
                        <a:t>action</a:t>
                      </a:r>
                      <a:r>
                        <a:rPr lang="zh-CN" altLang="en-US" sz="1800">
                          <a:sym typeface="+mn-ea"/>
                        </a:rPr>
                        <a:t>的开发</a:t>
                      </a:r>
                      <a:endParaRPr lang="zh-CN" altLang="en-US" sz="1800"/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>
                          <a:sym typeface="+mn-ea"/>
                        </a:rPr>
                        <a:t>C#</a:t>
                      </a:r>
                      <a:r>
                        <a:rPr lang="zh-CN" altLang="en-US" sz="1800">
                          <a:sym typeface="+mn-ea"/>
                        </a:rPr>
                        <a:t>和</a:t>
                      </a:r>
                      <a:r>
                        <a:rPr lang="en-US" altLang="zh-CN" sz="1800">
                          <a:sym typeface="+mn-ea"/>
                        </a:rPr>
                        <a:t>Playmaker</a:t>
                      </a:r>
                      <a:r>
                        <a:rPr lang="zh-CN" altLang="en-US" sz="1800">
                          <a:sym typeface="+mn-ea"/>
                        </a:rPr>
                        <a:t>的通信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/>
                        <a:t>……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>
            <p:custDataLst>
              <p:tags r:id="rId4"/>
            </p:custDataLst>
          </p:nvPr>
        </p:nvGraphicFramePr>
        <p:xfrm>
          <a:off x="964565" y="1934845"/>
          <a:ext cx="3048635" cy="380555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635"/>
              </a:tblGrid>
              <a:tr h="4724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sz="1800">
                          <a:sym typeface="+mn-ea"/>
                        </a:rPr>
                        <a:t>内容的细化和完善</a:t>
                      </a:r>
                      <a:endParaRPr lang="zh-CN" altLang="en-US"/>
                    </a:p>
                  </a:txBody>
                  <a:tcPr/>
                </a:tc>
              </a:tr>
              <a:tr h="333311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/>
                        <a:t>剧情分支？</a:t>
                      </a:r>
                      <a:endParaRPr lang="zh-CN" altLang="en-US"/>
                    </a:p>
                    <a:p>
                      <a:pPr marL="285750" indent="-285750" algn="l">
                        <a:lnSpc>
                          <a:spcPct val="150000"/>
                        </a:lnSpc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/>
                        <a:t>对话的选项？</a:t>
                      </a:r>
                      <a:endParaRPr lang="zh-CN" altLang="en-US"/>
                    </a:p>
                    <a:p>
                      <a:pPr marL="285750" indent="-285750" algn="l">
                        <a:lnSpc>
                          <a:spcPct val="150000"/>
                        </a:lnSpc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/>
                        <a:t>加入战斗系统？背包系统？</a:t>
                      </a:r>
                      <a:endParaRPr lang="zh-CN" altLang="en-US"/>
                    </a:p>
                    <a:p>
                      <a:pPr marL="285750" indent="-285750" algn="l">
                        <a:lnSpc>
                          <a:spcPct val="150000"/>
                        </a:lnSpc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/>
                        <a:t>加入解密元素？</a:t>
                      </a:r>
                      <a:endParaRPr lang="zh-CN" altLang="en-US"/>
                    </a:p>
                    <a:p>
                      <a:pPr marL="285750" indent="-285750" algn="l">
                        <a:lnSpc>
                          <a:spcPct val="150000"/>
                        </a:lnSpc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/>
                        <a:t>更复杂的玩法内容？</a:t>
                      </a:r>
                      <a:endParaRPr lang="zh-CN" altLang="en-US"/>
                    </a:p>
                    <a:p>
                      <a:pPr marL="285750" indent="-285750" algn="l">
                        <a:lnSpc>
                          <a:spcPct val="150000"/>
                        </a:lnSpc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/>
                        <a:t>更规范的变量名管理？</a:t>
                      </a:r>
                      <a:endParaRPr lang="zh-CN" altLang="en-US"/>
                    </a:p>
                    <a:p>
                      <a:pPr marL="285750" indent="-285750" algn="l">
                        <a:lnSpc>
                          <a:spcPct val="150000"/>
                        </a:lnSpc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lang="zh-CN" altLang="en-US"/>
                        <a:t>……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7a5fbe1-b86e-4c23-a92f-2f160f62ef3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1615"/>
            <a:ext cx="12284710" cy="723011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55" y="-221615"/>
            <a:ext cx="12311380" cy="7251065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altLang="zh-CN" b="1"/>
              <a:t>2023.04.22</a:t>
            </a:r>
            <a:endParaRPr lang="en-US" altLang="zh-CN" b="1"/>
          </a:p>
          <a:p>
            <a:pPr algn="r"/>
            <a:r>
              <a:rPr lang="en-US" altLang="zh-CN" b="1"/>
              <a:t>by.</a:t>
            </a:r>
            <a:r>
              <a:rPr lang="zh-CN" altLang="en-US" b="1"/>
              <a:t>李一</a:t>
            </a:r>
            <a:endParaRPr lang="zh-CN" altLang="en-US" b="1"/>
          </a:p>
        </p:txBody>
      </p:sp>
      <p:sp>
        <p:nvSpPr>
          <p:cNvPr id="6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635" y="2184400"/>
            <a:ext cx="12452985" cy="13258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914400"/>
            <a:r>
              <a:rPr lang="zh-CN" altLang="en-US" b="1">
                <a:solidFill>
                  <a:schemeClr val="tx1"/>
                </a:solidFill>
              </a:rPr>
              <a:t>感谢聆听</a:t>
            </a:r>
            <a:endParaRPr lang="zh-CN" altLang="en-US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788670" y="3630295"/>
            <a:ext cx="154305" cy="269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>
                <a:sym typeface="+mn-ea"/>
              </a:rPr>
              <a:t>Playmaker</a:t>
            </a:r>
            <a:r>
              <a:rPr lang="zh-CN" altLang="en-US">
                <a:sym typeface="+mn-ea"/>
              </a:rPr>
              <a:t>安装</a:t>
            </a:r>
            <a:r>
              <a:rPr lang="en-US" altLang="zh-CN">
                <a:sym typeface="+mn-ea"/>
              </a:rPr>
              <a:t>&amp;</a:t>
            </a:r>
            <a:r>
              <a:rPr lang="zh-CN" altLang="en-US">
                <a:sym typeface="+mn-ea"/>
              </a:rPr>
              <a:t>课程资源导入</a:t>
            </a:r>
            <a:endParaRPr lang="zh-CN" altLang="en-US"/>
          </a:p>
        </p:txBody>
      </p:sp>
      <p:pic>
        <p:nvPicPr>
          <p:cNvPr id="3" name="图片 2" descr="[X}4FH$I(7R4%QBJWFEG72C"/>
          <p:cNvPicPr>
            <a:picLocks noChangeAspect="1"/>
          </p:cNvPicPr>
          <p:nvPr/>
        </p:nvPicPr>
        <p:blipFill>
          <a:blip r:embed="rId2"/>
          <a:srcRect l="3422"/>
          <a:stretch>
            <a:fillRect/>
          </a:stretch>
        </p:blipFill>
        <p:spPr>
          <a:xfrm>
            <a:off x="769620" y="1327785"/>
            <a:ext cx="11145520" cy="2802255"/>
          </a:xfrm>
          <a:prstGeom prst="rect">
            <a:avLst/>
          </a:prstGeom>
        </p:spPr>
      </p:pic>
      <p:sp>
        <p:nvSpPr>
          <p:cNvPr id="9" name="左大括号 8"/>
          <p:cNvSpPr/>
          <p:nvPr/>
        </p:nvSpPr>
        <p:spPr>
          <a:xfrm>
            <a:off x="558165" y="2120265"/>
            <a:ext cx="298450" cy="12985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3735" y="4284980"/>
            <a:ext cx="10750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课程用到的资源：主角控制、</a:t>
            </a:r>
            <a:r>
              <a:rPr lang="en-US" altLang="zh-CN" dirty="0"/>
              <a:t>NPC</a:t>
            </a:r>
            <a:r>
              <a:rPr lang="zh-CN" altLang="en-US" dirty="0"/>
              <a:t>模型和动画资源、场景模型和动画和音乐资源</a:t>
            </a:r>
            <a:endParaRPr lang="zh-CN" altLang="en-US" dirty="0"/>
          </a:p>
        </p:txBody>
      </p:sp>
      <p:cxnSp>
        <p:nvCxnSpPr>
          <p:cNvPr id="12" name="肘形连接符 11"/>
          <p:cNvCxnSpPr>
            <a:stCxn id="9" idx="1"/>
            <a:endCxn id="11" idx="1"/>
          </p:cNvCxnSpPr>
          <p:nvPr/>
        </p:nvCxnSpPr>
        <p:spPr>
          <a:xfrm rot="10800000" flipH="1" flipV="1">
            <a:off x="558165" y="2769870"/>
            <a:ext cx="115570" cy="1699260"/>
          </a:xfrm>
          <a:prstGeom prst="bentConnector3">
            <a:avLst>
              <a:gd name="adj1" fmla="val -20604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673735" y="4679950"/>
            <a:ext cx="107505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/>
              <a:t>插件资源：本节课主要使用的是</a:t>
            </a:r>
            <a:r>
              <a:rPr lang="en-US" altLang="zh-CN" dirty="0" err="1"/>
              <a:t>PlayMaker</a:t>
            </a:r>
            <a:r>
              <a:rPr lang="zh-CN" altLang="en-US" dirty="0"/>
              <a:t>；</a:t>
            </a:r>
            <a:r>
              <a:rPr lang="en-US" altLang="zh-CN" dirty="0" err="1"/>
              <a:t>PlayMaker</a:t>
            </a:r>
            <a:r>
              <a:rPr lang="zh-CN" altLang="en-US" dirty="0"/>
              <a:t>为</a:t>
            </a:r>
            <a:r>
              <a:rPr lang="zh-CN" altLang="en-US" b="1" dirty="0"/>
              <a:t>付费资源</a:t>
            </a:r>
            <a:r>
              <a:rPr lang="zh-CN" altLang="en-US" dirty="0"/>
              <a:t>，</a:t>
            </a:r>
            <a:r>
              <a:rPr lang="zh-CN" altLang="en-US" b="1" dirty="0"/>
              <a:t>仅在课堂教学使用，不要外传！！</a:t>
            </a:r>
            <a:endParaRPr lang="zh-CN" altLang="en-US" b="1" dirty="0"/>
          </a:p>
        </p:txBody>
      </p:sp>
      <p:cxnSp>
        <p:nvCxnSpPr>
          <p:cNvPr id="15" name="肘形连接符 14"/>
          <p:cNvCxnSpPr>
            <a:stCxn id="13" idx="1"/>
            <a:endCxn id="14" idx="1"/>
          </p:cNvCxnSpPr>
          <p:nvPr/>
        </p:nvCxnSpPr>
        <p:spPr>
          <a:xfrm rot="10800000" flipV="1">
            <a:off x="673735" y="3765550"/>
            <a:ext cx="114935" cy="1098550"/>
          </a:xfrm>
          <a:prstGeom prst="bentConnector3">
            <a:avLst>
              <a:gd name="adj1" fmla="val 30718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673735" y="6067425"/>
            <a:ext cx="806704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dirty="0"/>
              <a:t>百度网盘链接：</a:t>
            </a:r>
            <a:r>
              <a:rPr lang="en-US" altLang="zh-CN" dirty="0"/>
              <a:t>https://pan.baidu.com/s/1mSnb88DPf1CryZOZHEb-6g </a:t>
            </a:r>
            <a:r>
              <a:rPr lang="zh-CN" altLang="en-US" dirty="0"/>
              <a:t>提取码：</a:t>
            </a:r>
            <a:r>
              <a:rPr lang="en-US" altLang="zh-CN" dirty="0"/>
              <a:t>61op</a:t>
            </a:r>
            <a:endParaRPr lang="zh-CN" altLang="en-US" dirty="0"/>
          </a:p>
        </p:txBody>
      </p:sp>
      <p:pic>
        <p:nvPicPr>
          <p:cNvPr id="17" name="图片 16" descr="F5B8A7F0D14781E49B065B1DA0779F8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660" y="5074920"/>
            <a:ext cx="1778000" cy="17780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73735" y="5259070"/>
            <a:ext cx="8066405" cy="6451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/>
              <a:t>Unity</a:t>
            </a:r>
            <a:r>
              <a:rPr lang="zh-CN" altLang="en-US"/>
              <a:t>商店链接：</a:t>
            </a:r>
            <a:endParaRPr lang="zh-CN" altLang="en-US"/>
          </a:p>
          <a:p>
            <a:r>
              <a:rPr lang="zh-CN" altLang="en-US"/>
              <a:t>https://assetstore.unity.com/packages/tools/visual-scripting/playmaker-368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>
                <a:sym typeface="+mn-ea"/>
              </a:rPr>
              <a:t>导入方法</a:t>
            </a:r>
            <a:endParaRPr lang="zh-CN" altLang="en-US"/>
          </a:p>
        </p:txBody>
      </p:sp>
      <p:pic>
        <p:nvPicPr>
          <p:cNvPr id="2" name="图片 1" descr="_YAA0A{}TCWURTM6A1JQR~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" y="1254125"/>
            <a:ext cx="7874000" cy="2870200"/>
          </a:xfrm>
          <a:prstGeom prst="rect">
            <a:avLst/>
          </a:prstGeom>
        </p:spPr>
      </p:pic>
      <p:pic>
        <p:nvPicPr>
          <p:cNvPr id="5" name="图片 4" descr="(K4CPMG`84}$MI1NYZSW}E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410" y="2688590"/>
            <a:ext cx="4635500" cy="37401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8955" y="4486910"/>
            <a:ext cx="65620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1.</a:t>
            </a:r>
            <a:r>
              <a:rPr lang="zh-CN" altLang="en-US"/>
              <a:t>将</a:t>
            </a:r>
            <a:r>
              <a:rPr lang="en-US" altLang="zh-CN"/>
              <a:t>UnityPackage</a:t>
            </a:r>
            <a:r>
              <a:rPr lang="zh-CN" altLang="en-US"/>
              <a:t>拖动到</a:t>
            </a:r>
            <a:r>
              <a:rPr lang="en-US" altLang="zh-CN"/>
              <a:t>unity</a:t>
            </a:r>
            <a:r>
              <a:rPr lang="zh-CN" altLang="en-US"/>
              <a:t>的</a:t>
            </a:r>
            <a:r>
              <a:rPr lang="en-US" altLang="zh-CN"/>
              <a:t>Project</a:t>
            </a:r>
            <a:r>
              <a:rPr lang="zh-CN" altLang="en-US"/>
              <a:t>窗口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松开后，弹出</a:t>
            </a:r>
            <a:r>
              <a:rPr lang="en-US" altLang="zh-CN"/>
              <a:t>Import Unity Package</a:t>
            </a:r>
            <a:r>
              <a:rPr lang="zh-CN" altLang="en-US"/>
              <a:t>页签，点击【</a:t>
            </a:r>
            <a:r>
              <a:rPr lang="en-US" altLang="zh-CN"/>
              <a:t>Import</a:t>
            </a:r>
            <a:r>
              <a:rPr lang="zh-CN" altLang="en-US"/>
              <a:t>】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>
                <a:sym typeface="+mn-ea"/>
              </a:rPr>
              <a:t>导入方法</a:t>
            </a:r>
            <a:endParaRPr lang="zh-CN" altLang="en-US"/>
          </a:p>
        </p:txBody>
      </p:sp>
      <p:pic>
        <p:nvPicPr>
          <p:cNvPr id="3" name="图片 2" descr="V$QTI)U~GNZ69X(B4(_DV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510" y="2533650"/>
            <a:ext cx="7186930" cy="15487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0760" y="4688840"/>
            <a:ext cx="94513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导入后检查资源文件夹是否出现；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/>
              <a:t>特别的，</a:t>
            </a:r>
            <a:r>
              <a:rPr lang="en-US" altLang="zh-CN"/>
              <a:t>Playmaker</a:t>
            </a:r>
            <a:r>
              <a:rPr lang="zh-CN" altLang="en-US"/>
              <a:t>导出成功后，菜单栏会出现【</a:t>
            </a:r>
            <a:r>
              <a:rPr lang="en-US" altLang="zh-CN"/>
              <a:t>PlayMaker</a:t>
            </a:r>
            <a:r>
              <a:rPr lang="zh-CN" altLang="en-US"/>
              <a:t>】的新菜单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>
                <a:sym typeface="+mn-ea"/>
              </a:rPr>
              <a:t>放入课程前置资源</a:t>
            </a:r>
            <a:endParaRPr lang="zh-CN" altLang="en-US"/>
          </a:p>
        </p:txBody>
      </p:sp>
      <p:pic>
        <p:nvPicPr>
          <p:cNvPr id="2" name="图片 1" descr="Q]@$TR0@4`4F]RAPT4VY3MJ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" y="1331595"/>
            <a:ext cx="5400675" cy="29375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3860" y="4862195"/>
            <a:ext cx="11452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将</a:t>
            </a:r>
            <a:r>
              <a:rPr lang="en-US" altLang="zh-CN" dirty="0"/>
              <a:t>Assets\Resource\</a:t>
            </a:r>
            <a:r>
              <a:rPr lang="en-US" altLang="zh-CN" dirty="0" err="1"/>
              <a:t>Suntail</a:t>
            </a:r>
            <a:r>
              <a:rPr lang="en-US" altLang="zh-CN" dirty="0"/>
              <a:t> Village </a:t>
            </a:r>
            <a:r>
              <a:rPr lang="zh-CN" altLang="en-US" dirty="0"/>
              <a:t>下的【</a:t>
            </a:r>
            <a:r>
              <a:rPr lang="en-US" altLang="zh-CN" dirty="0" err="1"/>
              <a:t>SceneModel</a:t>
            </a:r>
            <a:r>
              <a:rPr lang="zh-CN" altLang="en-US" dirty="0"/>
              <a:t>】的</a:t>
            </a:r>
            <a:r>
              <a:rPr lang="en-US" altLang="zh-CN" dirty="0"/>
              <a:t>Prefab</a:t>
            </a:r>
            <a:r>
              <a:rPr lang="zh-CN" altLang="en-US" dirty="0"/>
              <a:t>和【</a:t>
            </a:r>
            <a:r>
              <a:rPr lang="en-US" altLang="zh-CN" dirty="0" err="1"/>
              <a:t>MyCharactor</a:t>
            </a:r>
            <a:r>
              <a:rPr lang="zh-CN" altLang="en-US" dirty="0"/>
              <a:t>】的</a:t>
            </a:r>
            <a:r>
              <a:rPr lang="en-US" altLang="zh-CN" dirty="0"/>
              <a:t>Prefab</a:t>
            </a:r>
            <a:r>
              <a:rPr lang="zh-CN" altLang="en-US" dirty="0"/>
              <a:t>拖入场景中，并调整各自的【</a:t>
            </a:r>
            <a:r>
              <a:rPr lang="en-US" altLang="zh-CN" dirty="0"/>
              <a:t>transform</a:t>
            </a:r>
            <a:r>
              <a:rPr lang="zh-CN" altLang="en-US" dirty="0"/>
              <a:t>】到合适位置</a:t>
            </a: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点击开始运行，可以使用</a:t>
            </a:r>
            <a:r>
              <a:rPr lang="en-US" altLang="zh-CN" dirty="0"/>
              <a:t>WASD</a:t>
            </a:r>
            <a:r>
              <a:rPr lang="zh-CN" altLang="en-US" dirty="0"/>
              <a:t>和鼠标在场景中移动。</a:t>
            </a:r>
            <a:endParaRPr lang="zh-CN" altLang="en-US" dirty="0"/>
          </a:p>
        </p:txBody>
      </p:sp>
      <p:pic>
        <p:nvPicPr>
          <p:cNvPr id="8" name="图片 7" descr="[@[[}}$6LY@W{8K7)@[FQS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870" y="1331595"/>
            <a:ext cx="6272530" cy="28695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0" y="2136775"/>
            <a:ext cx="12178030" cy="177927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sz="4400" dirty="0">
                <a:sym typeface="+mn-ea"/>
              </a:rPr>
              <a:t>Playmaker</a:t>
            </a:r>
            <a:r>
              <a:rPr lang="zh-CN" altLang="en-US" sz="4400" dirty="0">
                <a:sym typeface="+mn-ea"/>
              </a:rPr>
              <a:t>介绍</a:t>
            </a:r>
            <a:endParaRPr lang="zh-CN" altLang="en-US" sz="4400" dirty="0"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365125"/>
            <a:ext cx="12191365" cy="81153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>
                <a:sym typeface="+mn-ea"/>
              </a:rPr>
              <a:t>Playmaker</a:t>
            </a:r>
            <a:r>
              <a:rPr lang="zh-CN" altLang="en-US" dirty="0">
                <a:sym typeface="+mn-ea"/>
              </a:rPr>
              <a:t>介绍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25755" y="5921375"/>
            <a:ext cx="55632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资源商店地址：</a:t>
            </a:r>
            <a:endParaRPr lang="zh-CN" altLang="en-US" sz="1400"/>
          </a:p>
          <a:p>
            <a:r>
              <a:rPr lang="zh-CN" altLang="en-US" sz="1400"/>
              <a:t>https://assetstore.unity.com/?q=playmaker&amp;orderBy=1</a:t>
            </a:r>
            <a:endParaRPr lang="zh-CN" altLang="en-US" sz="140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0015" y="1459865"/>
            <a:ext cx="6937375" cy="39382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10730" y="1434465"/>
            <a:ext cx="4863465" cy="188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/>
              <a:t>PlayMaker是由第三方软件开发商Hutong Games开发的、基于</a:t>
            </a:r>
            <a:r>
              <a:rPr lang="en-US" altLang="zh-CN"/>
              <a:t>unity</a:t>
            </a:r>
            <a:r>
              <a:rPr lang="zh-CN" altLang="en-US"/>
              <a:t>的</a:t>
            </a:r>
            <a:r>
              <a:rPr lang="zh-CN" altLang="en-US">
                <a:solidFill>
                  <a:srgbClr val="FF0000"/>
                </a:solidFill>
              </a:rPr>
              <a:t>可视化脚本插件</a:t>
            </a:r>
            <a:endParaRPr lang="zh-CN" altLang="en-US">
              <a:solidFill>
                <a:srgbClr val="FF0000"/>
              </a:solidFill>
            </a:endParaRP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solidFill>
                  <a:schemeClr val="tx1"/>
                </a:solidFill>
              </a:rPr>
              <a:t>主要基于</a:t>
            </a:r>
            <a:r>
              <a:rPr lang="zh-CN" altLang="en-US">
                <a:solidFill>
                  <a:srgbClr val="FF0000"/>
                </a:solidFill>
              </a:rPr>
              <a:t>有限状态机（Finite state machine，</a:t>
            </a:r>
            <a:r>
              <a:rPr lang="en-US" altLang="zh-CN">
                <a:solidFill>
                  <a:srgbClr val="FF0000"/>
                </a:solidFill>
              </a:rPr>
              <a:t>FSM</a:t>
            </a:r>
            <a:r>
              <a:rPr lang="zh-CN" altLang="en-US">
                <a:solidFill>
                  <a:schemeClr val="tx1"/>
                </a:solidFill>
              </a:rPr>
              <a:t>）的逻辑，可以快速用来实现基础的游戏原型</a:t>
            </a:r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271770" y="3581400"/>
            <a:ext cx="6876415" cy="3054350"/>
          </a:xfrm>
          <a:prstGeom prst="rect">
            <a:avLst/>
          </a:prstGeom>
        </p:spPr>
      </p:pic>
      <p:sp>
        <p:nvSpPr>
          <p:cNvPr id="10" name="云形标注 9"/>
          <p:cNvSpPr/>
          <p:nvPr/>
        </p:nvSpPr>
        <p:spPr>
          <a:xfrm rot="900000">
            <a:off x="8952230" y="144145"/>
            <a:ext cx="3107055" cy="14401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简而言之：不用写代码也能做游戏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TABLE_ENDDRAG_ORIGIN_RECT" val="240*299"/>
  <p:tag name="TABLE_ENDDRAG_RECT" val="56*152*240*299"/>
</p:tagLst>
</file>

<file path=ppt/tags/tag145.xml><?xml version="1.0" encoding="utf-8"?>
<p:tagLst xmlns:p="http://schemas.openxmlformats.org/presentationml/2006/main">
  <p:tag name="TABLE_ENDDRAG_ORIGIN_RECT" val="240*294"/>
  <p:tag name="TABLE_ENDDRAG_RECT" val="74*152*240*294"/>
  <p:tag name="KSO_WM_BEAUTIFY_FLAG" val=""/>
</p:tagLst>
</file>

<file path=ppt/tags/tag146.xml><?xml version="1.0" encoding="utf-8"?>
<p:tagLst xmlns:p="http://schemas.openxmlformats.org/presentationml/2006/main">
  <p:tag name="TABLE_ENDDRAG_ORIGIN_RECT" val="240*294"/>
  <p:tag name="TABLE_ENDDRAG_RECT" val="74*152*240*294"/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COMMONDATA" val="eyJoZGlkIjoiNWJiZGZhNjIxZjg1ZmY1OGQ3MTFjMWY2OTY4YWQ0ZTkifQ=="/>
  <p:tag name="KSO_WPP_MARK_KEY" val="1a340328-bf49-4a31-9773-b078544eacd9"/>
  <p:tag name="commondata" val="eyJoZGlkIjoiODczNjAyMTAzZTkyZDZhNTc0MmIzZTFkMDRiMDlhNDIifQ==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4262</Words>
  <Application>WPS 演示</Application>
  <PresentationFormat>宽屏</PresentationFormat>
  <Paragraphs>393</Paragraphs>
  <Slides>39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6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Unity Plugin: How to Make Games with Playmaker?</vt:lpstr>
      <vt:lpstr>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Unity插件Playmaker讲解</dc:title>
  <dc:creator>Elie</dc:creator>
  <cp:lastModifiedBy>脑洞大、碎碎念</cp:lastModifiedBy>
  <cp:revision>252</cp:revision>
  <dcterms:created xsi:type="dcterms:W3CDTF">2023-04-22T06:39:00Z</dcterms:created>
  <dcterms:modified xsi:type="dcterms:W3CDTF">2024-08-08T01:39:25Z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E9DD487D52DB46DEAAA6E12DD4E666BB_12</vt:lpwstr>
  </property>
  <property fmtid="{D5CDD505-2E9C-101B-9397-08002B2CF9AE}" pid="3" name="KSOProductBuildVer">
    <vt:lpwstr>2052-12.1.0.17147</vt:lpwstr>
  </property>
</Properties>
</file>